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5"/>
  </p:notesMasterIdLst>
  <p:sldIdLst>
    <p:sldId id="256" r:id="rId2"/>
    <p:sldId id="259" r:id="rId3"/>
    <p:sldId id="313" r:id="rId4"/>
    <p:sldId id="314" r:id="rId5"/>
    <p:sldId id="258" r:id="rId6"/>
    <p:sldId id="323" r:id="rId7"/>
    <p:sldId id="324" r:id="rId8"/>
    <p:sldId id="316" r:id="rId9"/>
    <p:sldId id="319" r:id="rId10"/>
    <p:sldId id="320" r:id="rId11"/>
    <p:sldId id="321" r:id="rId12"/>
    <p:sldId id="266" r:id="rId13"/>
    <p:sldId id="267" r:id="rId14"/>
    <p:sldId id="268" r:id="rId15"/>
    <p:sldId id="269" r:id="rId16"/>
    <p:sldId id="270" r:id="rId17"/>
    <p:sldId id="271" r:id="rId18"/>
    <p:sldId id="272" r:id="rId19"/>
    <p:sldId id="273" r:id="rId20"/>
    <p:sldId id="274" r:id="rId21"/>
    <p:sldId id="275" r:id="rId22"/>
    <p:sldId id="326" r:id="rId23"/>
    <p:sldId id="276" r:id="rId24"/>
    <p:sldId id="322" r:id="rId25"/>
    <p:sldId id="262" r:id="rId26"/>
    <p:sldId id="328" r:id="rId27"/>
    <p:sldId id="329" r:id="rId28"/>
    <p:sldId id="260" r:id="rId29"/>
    <p:sldId id="325" r:id="rId30"/>
    <p:sldId id="327" r:id="rId31"/>
    <p:sldId id="261" r:id="rId32"/>
    <p:sldId id="264" r:id="rId33"/>
    <p:sldId id="26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729"/>
  </p:normalViewPr>
  <p:slideViewPr>
    <p:cSldViewPr snapToGrid="0" snapToObjects="1">
      <p:cViewPr varScale="1">
        <p:scale>
          <a:sx n="109" d="100"/>
          <a:sy n="109"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0567B-D9DA-FF41-9BEE-22DEEE92DA6F}" type="datetimeFigureOut">
              <a:rPr lang="en-US" smtClean="0"/>
              <a:t>1/30/21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8606E-7B7B-9542-85A5-8B7AE48B6465}" type="slidenum">
              <a:rPr lang="en-US" smtClean="0"/>
              <a:t>‹#›</a:t>
            </a:fld>
            <a:endParaRPr lang="en-US" dirty="0"/>
          </a:p>
        </p:txBody>
      </p:sp>
    </p:spTree>
    <p:extLst>
      <p:ext uri="{BB962C8B-B14F-4D97-AF65-F5344CB8AC3E}">
        <p14:creationId xmlns:p14="http://schemas.microsoft.com/office/powerpoint/2010/main" val="4351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8606E-7B7B-9542-85A5-8B7AE48B6465}" type="slidenum">
              <a:rPr lang="en-US" smtClean="0"/>
              <a:t>1</a:t>
            </a:fld>
            <a:endParaRPr lang="en-US" dirty="0"/>
          </a:p>
        </p:txBody>
      </p:sp>
    </p:spTree>
    <p:extLst>
      <p:ext uri="{BB962C8B-B14F-4D97-AF65-F5344CB8AC3E}">
        <p14:creationId xmlns:p14="http://schemas.microsoft.com/office/powerpoint/2010/main" val="270386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8606E-7B7B-9542-85A5-8B7AE48B6465}" type="slidenum">
              <a:rPr lang="en-US" smtClean="0"/>
              <a:t>18</a:t>
            </a:fld>
            <a:endParaRPr lang="en-US" dirty="0"/>
          </a:p>
        </p:txBody>
      </p:sp>
    </p:spTree>
    <p:extLst>
      <p:ext uri="{BB962C8B-B14F-4D97-AF65-F5344CB8AC3E}">
        <p14:creationId xmlns:p14="http://schemas.microsoft.com/office/powerpoint/2010/main" val="4244998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35A5A18-C334-3B42-BC6A-766D20858445}" type="datetime1">
              <a:rPr lang="en-US" smtClean="0"/>
              <a:t>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BEF922-C0DF-6C47-B252-93026112415A}" type="slidenum">
              <a:rPr lang="en-US" smtClean="0"/>
              <a:t>‹#›</a:t>
            </a:fld>
            <a:endParaRPr lang="en-US" dirty="0"/>
          </a:p>
        </p:txBody>
      </p:sp>
      <p:pic>
        <p:nvPicPr>
          <p:cNvPr id="7" name="image1.png">
            <a:extLst>
              <a:ext uri="{FF2B5EF4-FFF2-40B4-BE49-F238E27FC236}">
                <a16:creationId xmlns:a16="http://schemas.microsoft.com/office/drawing/2014/main" id="{4A96D219-65C5-B947-B9E7-0773E2161C8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391900" y="111125"/>
            <a:ext cx="704719" cy="685800"/>
          </a:xfrm>
          <a:prstGeom prst="rect">
            <a:avLst/>
          </a:prstGeom>
          <a:ln/>
        </p:spPr>
      </p:pic>
      <p:pic>
        <p:nvPicPr>
          <p:cNvPr id="8" name="Picture 7">
            <a:extLst>
              <a:ext uri="{FF2B5EF4-FFF2-40B4-BE49-F238E27FC236}">
                <a16:creationId xmlns:a16="http://schemas.microsoft.com/office/drawing/2014/main" id="{05617D0C-8CEA-7646-A9C9-FD1782A8B3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301" y="111125"/>
            <a:ext cx="681969" cy="685800"/>
          </a:xfrm>
          <a:prstGeom prst="rect">
            <a:avLst/>
          </a:prstGeom>
        </p:spPr>
      </p:pic>
    </p:spTree>
    <p:extLst>
      <p:ext uri="{BB962C8B-B14F-4D97-AF65-F5344CB8AC3E}">
        <p14:creationId xmlns:p14="http://schemas.microsoft.com/office/powerpoint/2010/main" val="294342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D0225-A4E0-4D4A-B9B8-FED209D1E538}" type="datetime1">
              <a:rPr lang="en-US" smtClean="0"/>
              <a:t>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273180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D00DB-7F52-AB4D-8EC2-0B098F3C1756}" type="datetime1">
              <a:rPr lang="en-US" smtClean="0"/>
              <a:t>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316255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781"/>
            <a:ext cx="10515600" cy="474980"/>
          </a:xfrm>
        </p:spPr>
        <p:txBody>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471966"/>
            <a:ext cx="10515600" cy="47049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A4F6C7-EB21-7B42-914B-6103A2D4108B}" type="datetime1">
              <a:rPr lang="en-US" smtClean="0"/>
              <a:t>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BEF922-C0DF-6C47-B252-93026112415A}" type="slidenum">
              <a:rPr lang="en-US" smtClean="0"/>
              <a:t>‹#›</a:t>
            </a:fld>
            <a:endParaRPr lang="en-US" dirty="0"/>
          </a:p>
        </p:txBody>
      </p:sp>
      <p:pic>
        <p:nvPicPr>
          <p:cNvPr id="9" name="image1.png">
            <a:extLst>
              <a:ext uri="{FF2B5EF4-FFF2-40B4-BE49-F238E27FC236}">
                <a16:creationId xmlns:a16="http://schemas.microsoft.com/office/drawing/2014/main" id="{F37F0EF0-C8D0-2C4A-8A51-A03C8AFD38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391900" y="111125"/>
            <a:ext cx="704719" cy="685800"/>
          </a:xfrm>
          <a:prstGeom prst="rect">
            <a:avLst/>
          </a:prstGeom>
          <a:ln/>
        </p:spPr>
      </p:pic>
      <p:pic>
        <p:nvPicPr>
          <p:cNvPr id="10" name="Picture 9">
            <a:extLst>
              <a:ext uri="{FF2B5EF4-FFF2-40B4-BE49-F238E27FC236}">
                <a16:creationId xmlns:a16="http://schemas.microsoft.com/office/drawing/2014/main" id="{8DA2F696-1015-F847-AC13-56DB8E0751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301" y="111125"/>
            <a:ext cx="681969" cy="685800"/>
          </a:xfrm>
          <a:prstGeom prst="rect">
            <a:avLst/>
          </a:prstGeom>
        </p:spPr>
      </p:pic>
      <p:cxnSp>
        <p:nvCxnSpPr>
          <p:cNvPr id="11" name="Straight Connector 10">
            <a:extLst>
              <a:ext uri="{FF2B5EF4-FFF2-40B4-BE49-F238E27FC236}">
                <a16:creationId xmlns:a16="http://schemas.microsoft.com/office/drawing/2014/main" id="{A03ECB09-6113-784E-A96F-6014489A2D08}"/>
              </a:ext>
            </a:extLst>
          </p:cNvPr>
          <p:cNvCxnSpPr/>
          <p:nvPr userDrawn="1"/>
        </p:nvCxnSpPr>
        <p:spPr>
          <a:xfrm>
            <a:off x="1787583" y="1005465"/>
            <a:ext cx="8698349" cy="0"/>
          </a:xfrm>
          <a:prstGeom prst="line">
            <a:avLst/>
          </a:prstGeom>
          <a:ln w="38100">
            <a:solidFill>
              <a:srgbClr val="000099"/>
            </a:solidFill>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val="25745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D22404-3CD6-FE4E-AE76-B6D8D2D3B6C8}" type="datetime1">
              <a:rPr lang="en-US" smtClean="0"/>
              <a:t>1/30/21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169276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43E30-4C8B-1A4F-8B1E-84CA6CDC7074}" type="datetime1">
              <a:rPr lang="en-US" smtClean="0"/>
              <a:t>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408491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884CAE-5D35-0A4A-B702-C66CB9DACB69}" type="datetime1">
              <a:rPr lang="en-US" smtClean="0"/>
              <a:t>1/30/21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340751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34C298-3205-DA43-B75B-D2A683CEB51B}" type="datetime1">
              <a:rPr lang="en-US" smtClean="0"/>
              <a:t>1/30/21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395216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34643-54EF-E044-80A7-89F4E973008A}" type="datetime1">
              <a:rPr lang="en-US" smtClean="0"/>
              <a:t>1/30/21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BEF922-C0DF-6C47-B252-93026112415A}" type="slidenum">
              <a:rPr lang="en-US" smtClean="0"/>
              <a:t>‹#›</a:t>
            </a:fld>
            <a:endParaRPr lang="en-US" dirty="0"/>
          </a:p>
        </p:txBody>
      </p:sp>
      <p:pic>
        <p:nvPicPr>
          <p:cNvPr id="5" name="image1.png">
            <a:extLst>
              <a:ext uri="{FF2B5EF4-FFF2-40B4-BE49-F238E27FC236}">
                <a16:creationId xmlns:a16="http://schemas.microsoft.com/office/drawing/2014/main" id="{245083C9-10CA-464E-AC51-222EEA28CB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391900" y="111125"/>
            <a:ext cx="704719" cy="685800"/>
          </a:xfrm>
          <a:prstGeom prst="rect">
            <a:avLst/>
          </a:prstGeom>
          <a:ln/>
        </p:spPr>
      </p:pic>
      <p:pic>
        <p:nvPicPr>
          <p:cNvPr id="6" name="Picture 5">
            <a:extLst>
              <a:ext uri="{FF2B5EF4-FFF2-40B4-BE49-F238E27FC236}">
                <a16:creationId xmlns:a16="http://schemas.microsoft.com/office/drawing/2014/main" id="{6E784292-7779-CF47-B174-722D8FFDBA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4301" y="111125"/>
            <a:ext cx="681969" cy="685800"/>
          </a:xfrm>
          <a:prstGeom prst="rect">
            <a:avLst/>
          </a:prstGeom>
        </p:spPr>
      </p:pic>
    </p:spTree>
    <p:extLst>
      <p:ext uri="{BB962C8B-B14F-4D97-AF65-F5344CB8AC3E}">
        <p14:creationId xmlns:p14="http://schemas.microsoft.com/office/powerpoint/2010/main" val="379276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861108-1D8C-4E4A-8D19-9A4D0418637F}" type="datetime1">
              <a:rPr lang="en-US" smtClean="0"/>
              <a:t>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2444999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AD31A8-4A6B-DB42-B592-F148C871D510}" type="datetime1">
              <a:rPr lang="en-US" smtClean="0"/>
              <a:t>1/30/21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BEF922-C0DF-6C47-B252-93026112415A}" type="slidenum">
              <a:rPr lang="en-US" smtClean="0"/>
              <a:t>‹#›</a:t>
            </a:fld>
            <a:endParaRPr lang="en-US" dirty="0"/>
          </a:p>
        </p:txBody>
      </p:sp>
    </p:spTree>
    <p:extLst>
      <p:ext uri="{BB962C8B-B14F-4D97-AF65-F5344CB8AC3E}">
        <p14:creationId xmlns:p14="http://schemas.microsoft.com/office/powerpoint/2010/main" val="16654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5D2B4-2803-F54E-857C-0E8DE7F84092}" type="datetime1">
              <a:rPr lang="en-US" smtClean="0"/>
              <a:t>1/30/21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EF922-C0DF-6C47-B252-93026112415A}" type="slidenum">
              <a:rPr lang="en-US" smtClean="0"/>
              <a:t>‹#›</a:t>
            </a:fld>
            <a:endParaRPr lang="en-US" dirty="0"/>
          </a:p>
        </p:txBody>
      </p:sp>
    </p:spTree>
    <p:extLst>
      <p:ext uri="{BB962C8B-B14F-4D97-AF65-F5344CB8AC3E}">
        <p14:creationId xmlns:p14="http://schemas.microsoft.com/office/powerpoint/2010/main" val="39355408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tiff"/><Relationship Id="rId5" Type="http://schemas.microsoft.com/office/2007/relationships/hdphoto" Target="../media/hdphoto2.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microsoft.com/office/2007/relationships/hdphoto" Target="../media/hdphoto3.wdp"/><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2.xml"/><Relationship Id="rId5" Type="http://schemas.openxmlformats.org/officeDocument/2006/relationships/image" Target="../media/image35.tiff"/><Relationship Id="rId4" Type="http://schemas.openxmlformats.org/officeDocument/2006/relationships/image" Target="../media/image3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16D8-47F1-C04A-A7EB-E93AA0171416}"/>
              </a:ext>
            </a:extLst>
          </p:cNvPr>
          <p:cNvSpPr>
            <a:spLocks noGrp="1"/>
          </p:cNvSpPr>
          <p:nvPr>
            <p:ph type="ctrTitle"/>
          </p:nvPr>
        </p:nvSpPr>
        <p:spPr>
          <a:xfrm>
            <a:off x="1524000" y="1869123"/>
            <a:ext cx="9144000" cy="2387600"/>
          </a:xfrm>
        </p:spPr>
        <p:txBody>
          <a:bodyPr>
            <a:noAutofit/>
          </a:bodyPr>
          <a:lstStyle/>
          <a:p>
            <a:r>
              <a:rPr lang="en-US" sz="6500" b="1" dirty="0">
                <a:latin typeface="Arial" panose="020B0604020202020204" pitchFamily="34" charset="0"/>
                <a:cs typeface="Arial" panose="020B0604020202020204" pitchFamily="34" charset="0"/>
              </a:rPr>
              <a:t>The Congo Red Test</a:t>
            </a:r>
            <a:r>
              <a:rPr lang="en-US" sz="6500" dirty="0">
                <a:latin typeface="Arial" panose="020B0604020202020204" pitchFamily="34" charset="0"/>
                <a:cs typeface="Arial" panose="020B0604020202020204" pitchFamily="34" charset="0"/>
              </a:rPr>
              <a:t> </a:t>
            </a:r>
            <a:br>
              <a:rPr lang="en-US" sz="4500" dirty="0">
                <a:latin typeface="Arial" panose="020B0604020202020204" pitchFamily="34" charset="0"/>
                <a:cs typeface="Arial" panose="020B0604020202020204" pitchFamily="34" charset="0"/>
              </a:rPr>
            </a:br>
            <a:r>
              <a:rPr lang="en-US" sz="4500" dirty="0">
                <a:latin typeface="Arial" panose="020B0604020202020204" pitchFamily="34" charset="0"/>
                <a:cs typeface="Arial" panose="020B0604020202020204" pitchFamily="34" charset="0"/>
              </a:rPr>
              <a:t>A Novel Approach to Reducing Morbidity and Mortality from Preeclampsia in Clinical Context</a:t>
            </a:r>
          </a:p>
        </p:txBody>
      </p:sp>
      <p:sp>
        <p:nvSpPr>
          <p:cNvPr id="3" name="Subtitle 2">
            <a:extLst>
              <a:ext uri="{FF2B5EF4-FFF2-40B4-BE49-F238E27FC236}">
                <a16:creationId xmlns:a16="http://schemas.microsoft.com/office/drawing/2014/main" id="{BCBC44AE-5E97-344C-AD82-12E74A4138F1}"/>
              </a:ext>
            </a:extLst>
          </p:cNvPr>
          <p:cNvSpPr>
            <a:spLocks noGrp="1"/>
          </p:cNvSpPr>
          <p:nvPr>
            <p:ph type="subTitle" idx="1"/>
          </p:nvPr>
        </p:nvSpPr>
        <p:spPr>
          <a:xfrm>
            <a:off x="2133600" y="4631188"/>
            <a:ext cx="7924800" cy="1998212"/>
          </a:xfrm>
        </p:spPr>
        <p:txBody>
          <a:bodyPr>
            <a:normAutofit lnSpcReduction="10000"/>
          </a:bodyPr>
          <a:lstStyle/>
          <a:p>
            <a:pPr>
              <a:spcBef>
                <a:spcPts val="0"/>
              </a:spcBef>
            </a:pPr>
            <a:r>
              <a:rPr lang="en-US" b="1" dirty="0">
                <a:latin typeface="Arial" panose="020B0604020202020204" pitchFamily="34" charset="0"/>
                <a:cs typeface="Arial" panose="020B0604020202020204" pitchFamily="34" charset="0"/>
              </a:rPr>
              <a:t>Part I</a:t>
            </a:r>
            <a:r>
              <a:rPr lang="en-US" dirty="0">
                <a:latin typeface="Arial" panose="020B0604020202020204" pitchFamily="34" charset="0"/>
                <a:cs typeface="Arial" panose="020B0604020202020204" pitchFamily="34" charset="0"/>
              </a:rPr>
              <a:t>:    </a:t>
            </a:r>
          </a:p>
          <a:p>
            <a:pPr>
              <a:spcBef>
                <a:spcPts val="0"/>
              </a:spcBef>
            </a:pPr>
            <a:r>
              <a:rPr lang="en-US" dirty="0">
                <a:latin typeface="Arial" panose="020B0604020202020204" pitchFamily="34" charset="0"/>
                <a:cs typeface="Arial" panose="020B0604020202020204" pitchFamily="34" charset="0"/>
              </a:rPr>
              <a:t>Clinical Context of Preeclampsia &amp;</a:t>
            </a:r>
          </a:p>
          <a:p>
            <a:pPr>
              <a:spcBef>
                <a:spcPts val="0"/>
              </a:spcBef>
            </a:pPr>
            <a:r>
              <a:rPr lang="en-US" dirty="0">
                <a:latin typeface="Arial" panose="020B0604020202020204" pitchFamily="34" charset="0"/>
                <a:cs typeface="Arial" panose="020B0604020202020204" pitchFamily="34" charset="0"/>
              </a:rPr>
              <a:t>Science Behind the Congo Red Point-of-Care Test </a:t>
            </a:r>
          </a:p>
          <a:p>
            <a:pPr>
              <a:spcBef>
                <a:spcPts val="0"/>
              </a:spcBef>
            </a:pPr>
            <a:endParaRPr lang="en-US" b="1" dirty="0">
              <a:latin typeface="Arial" panose="020B0604020202020204" pitchFamily="34" charset="0"/>
              <a:cs typeface="Arial" panose="020B0604020202020204" pitchFamily="34" charset="0"/>
            </a:endParaRPr>
          </a:p>
          <a:p>
            <a:pPr>
              <a:spcBef>
                <a:spcPts val="0"/>
              </a:spcBef>
            </a:pPr>
            <a:r>
              <a:rPr lang="en-US" b="1" dirty="0">
                <a:latin typeface="Arial" panose="020B0604020202020204" pitchFamily="34" charset="0"/>
                <a:cs typeface="Arial" panose="020B0604020202020204" pitchFamily="34" charset="0"/>
              </a:rPr>
              <a:t>Part II</a:t>
            </a:r>
            <a:r>
              <a:rPr lang="en-US" dirty="0">
                <a:latin typeface="Arial" panose="020B0604020202020204" pitchFamily="34" charset="0"/>
                <a:cs typeface="Arial" panose="020B0604020202020204" pitchFamily="34" charset="0"/>
              </a:rPr>
              <a:t>:  </a:t>
            </a:r>
          </a:p>
          <a:p>
            <a:pPr>
              <a:spcBef>
                <a:spcPts val="0"/>
              </a:spcBef>
            </a:pPr>
            <a:r>
              <a:rPr lang="en-US" dirty="0">
                <a:latin typeface="Arial" panose="020B0604020202020204" pitchFamily="34" charset="0"/>
                <a:cs typeface="Arial" panose="020B0604020202020204" pitchFamily="34" charset="0"/>
              </a:rPr>
              <a:t>Operational Feasibility Study in Ethiopia and Uganda</a:t>
            </a:r>
          </a:p>
        </p:txBody>
      </p:sp>
    </p:spTree>
    <p:extLst>
      <p:ext uri="{BB962C8B-B14F-4D97-AF65-F5344CB8AC3E}">
        <p14:creationId xmlns:p14="http://schemas.microsoft.com/office/powerpoint/2010/main" val="407556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253995"/>
              </p:ext>
            </p:extLst>
          </p:nvPr>
        </p:nvGraphicFramePr>
        <p:xfrm>
          <a:off x="1399310" y="1597231"/>
          <a:ext cx="9393381" cy="4602488"/>
        </p:xfrm>
        <a:graphic>
          <a:graphicData uri="http://schemas.openxmlformats.org/drawingml/2006/table">
            <a:tbl>
              <a:tblPr firstRow="1" bandRow="1">
                <a:tableStyleId>{1FECB4D8-DB02-4DC6-A0A2-4F2EBAE1DC90}</a:tableStyleId>
              </a:tblPr>
              <a:tblGrid>
                <a:gridCol w="5944674">
                  <a:extLst>
                    <a:ext uri="{9D8B030D-6E8A-4147-A177-3AD203B41FA5}">
                      <a16:colId xmlns:a16="http://schemas.microsoft.com/office/drawing/2014/main" val="2101000711"/>
                    </a:ext>
                  </a:extLst>
                </a:gridCol>
                <a:gridCol w="3448707">
                  <a:extLst>
                    <a:ext uri="{9D8B030D-6E8A-4147-A177-3AD203B41FA5}">
                      <a16:colId xmlns:a16="http://schemas.microsoft.com/office/drawing/2014/main" val="3917918716"/>
                    </a:ext>
                  </a:extLst>
                </a:gridCol>
              </a:tblGrid>
              <a:tr h="415636">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n-US" sz="2200" dirty="0">
                          <a:latin typeface="Arial" panose="020B0604020202020204" pitchFamily="34" charset="0"/>
                          <a:cs typeface="Arial" panose="020B0604020202020204" pitchFamily="34" charset="0"/>
                        </a:rPr>
                        <a:t>Disease  </a:t>
                      </a:r>
                    </a:p>
                  </a:txBody>
                  <a:tcPr marT="41564" marB="41564"/>
                </a:tc>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r>
                        <a:rPr lang="en-US" sz="2200" dirty="0">
                          <a:latin typeface="Arial" panose="020B0604020202020204" pitchFamily="34" charset="0"/>
                          <a:cs typeface="Arial" panose="020B0604020202020204" pitchFamily="34" charset="0"/>
                        </a:rPr>
                        <a:t>Protein</a:t>
                      </a:r>
                    </a:p>
                  </a:txBody>
                  <a:tcPr marT="41564" marB="41564"/>
                </a:tc>
                <a:extLst>
                  <a:ext uri="{0D108BD9-81ED-4DB2-BD59-A6C34878D82A}">
                    <a16:rowId xmlns:a16="http://schemas.microsoft.com/office/drawing/2014/main" val="2572851502"/>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Alzheimer’s disease</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l-GR" sz="2200" dirty="0">
                          <a:latin typeface="Arial" panose="020B0604020202020204" pitchFamily="34" charset="0"/>
                          <a:cs typeface="Arial" panose="020B0604020202020204" pitchFamily="34" charset="0"/>
                        </a:rPr>
                        <a:t>β</a:t>
                      </a:r>
                      <a:r>
                        <a:rPr lang="en-US" sz="2200" dirty="0">
                          <a:latin typeface="Arial" panose="020B0604020202020204" pitchFamily="34" charset="0"/>
                          <a:cs typeface="Arial" panose="020B0604020202020204" pitchFamily="34" charset="0"/>
                        </a:rPr>
                        <a:t>-Amyloid, tau</a:t>
                      </a:r>
                    </a:p>
                  </a:txBody>
                  <a:tcPr marT="41564" marB="41564"/>
                </a:tc>
                <a:extLst>
                  <a:ext uri="{0D108BD9-81ED-4DB2-BD59-A6C34878D82A}">
                    <a16:rowId xmlns:a16="http://schemas.microsoft.com/office/drawing/2014/main" val="706521246"/>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Alpha-1 antitrypsin deficiency</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SERPIN A1</a:t>
                      </a:r>
                    </a:p>
                  </a:txBody>
                  <a:tcPr marT="41564" marB="41564"/>
                </a:tc>
                <a:extLst>
                  <a:ext uri="{0D108BD9-81ED-4DB2-BD59-A6C34878D82A}">
                    <a16:rowId xmlns:a16="http://schemas.microsoft.com/office/drawing/2014/main" val="3900245471"/>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Parkinson’s disease</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l-GR" sz="2200" dirty="0">
                          <a:latin typeface="Arial" panose="020B0604020202020204" pitchFamily="34" charset="0"/>
                          <a:cs typeface="Arial" panose="020B0604020202020204" pitchFamily="34" charset="0"/>
                        </a:rPr>
                        <a:t>α</a:t>
                      </a:r>
                      <a:r>
                        <a:rPr lang="en-US" sz="2200" dirty="0">
                          <a:latin typeface="Arial" panose="020B0604020202020204" pitchFamily="34" charset="0"/>
                          <a:cs typeface="Arial" panose="020B0604020202020204" pitchFamily="34" charset="0"/>
                        </a:rPr>
                        <a:t>-Synuclein </a:t>
                      </a:r>
                    </a:p>
                  </a:txBody>
                  <a:tcPr marT="41564" marB="41564"/>
                </a:tc>
                <a:extLst>
                  <a:ext uri="{0D108BD9-81ED-4DB2-BD59-A6C34878D82A}">
                    <a16:rowId xmlns:a16="http://schemas.microsoft.com/office/drawing/2014/main" val="3512835465"/>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Huntington’s disease</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Huntingtin</a:t>
                      </a:r>
                    </a:p>
                  </a:txBody>
                  <a:tcPr marT="41564" marB="41564"/>
                </a:tc>
                <a:extLst>
                  <a:ext uri="{0D108BD9-81ED-4DB2-BD59-A6C34878D82A}">
                    <a16:rowId xmlns:a16="http://schemas.microsoft.com/office/drawing/2014/main" val="1742626804"/>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Creutzfeldt-Jacob</a:t>
                      </a:r>
                      <a:r>
                        <a:rPr lang="en-US" sz="2200" baseline="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disease</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Prion</a:t>
                      </a:r>
                      <a:r>
                        <a:rPr lang="en-US" sz="2200" baseline="0" dirty="0">
                          <a:latin typeface="Arial" panose="020B0604020202020204" pitchFamily="34" charset="0"/>
                          <a:cs typeface="Arial" panose="020B0604020202020204" pitchFamily="34" charset="0"/>
                        </a:rPr>
                        <a:t> protein</a:t>
                      </a:r>
                      <a:endParaRPr lang="en-US" sz="2200" dirty="0">
                        <a:latin typeface="Arial" panose="020B0604020202020204" pitchFamily="34" charset="0"/>
                        <a:cs typeface="Arial" panose="020B0604020202020204" pitchFamily="34" charset="0"/>
                      </a:endParaRPr>
                    </a:p>
                  </a:txBody>
                  <a:tcPr marT="41564" marB="41564"/>
                </a:tc>
                <a:extLst>
                  <a:ext uri="{0D108BD9-81ED-4DB2-BD59-A6C34878D82A}">
                    <a16:rowId xmlns:a16="http://schemas.microsoft.com/office/drawing/2014/main" val="2121198208"/>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Systemic amyloidosis</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Free light chains</a:t>
                      </a:r>
                    </a:p>
                  </a:txBody>
                  <a:tcPr marT="41564" marB="41564"/>
                </a:tc>
                <a:extLst>
                  <a:ext uri="{0D108BD9-81ED-4DB2-BD59-A6C34878D82A}">
                    <a16:rowId xmlns:a16="http://schemas.microsoft.com/office/drawing/2014/main" val="2361612255"/>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Cataract</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Crystallin</a:t>
                      </a:r>
                    </a:p>
                  </a:txBody>
                  <a:tcPr marT="41564" marB="41564"/>
                </a:tc>
                <a:extLst>
                  <a:ext uri="{0D108BD9-81ED-4DB2-BD59-A6C34878D82A}">
                    <a16:rowId xmlns:a16="http://schemas.microsoft.com/office/drawing/2014/main" val="4175837316"/>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Cancer </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p53</a:t>
                      </a:r>
                    </a:p>
                  </a:txBody>
                  <a:tcPr marT="41564" marB="41564"/>
                </a:tc>
                <a:extLst>
                  <a:ext uri="{0D108BD9-81ED-4DB2-BD59-A6C34878D82A}">
                    <a16:rowId xmlns:a16="http://schemas.microsoft.com/office/drawing/2014/main" val="4162358808"/>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Atherosclerosis</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dirty="0">
                          <a:latin typeface="Arial" panose="020B0604020202020204" pitchFamily="34" charset="0"/>
                          <a:cs typeface="Arial" panose="020B0604020202020204" pitchFamily="34" charset="0"/>
                        </a:rPr>
                        <a:t>apoA1, apoB100</a:t>
                      </a:r>
                    </a:p>
                  </a:txBody>
                  <a:tcPr marT="41564" marB="41564"/>
                </a:tc>
                <a:extLst>
                  <a:ext uri="{0D108BD9-81ED-4DB2-BD59-A6C34878D82A}">
                    <a16:rowId xmlns:a16="http://schemas.microsoft.com/office/drawing/2014/main" val="2146529286"/>
                  </a:ext>
                </a:extLst>
              </a:tr>
              <a:tr h="415636">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b="0" dirty="0">
                          <a:solidFill>
                            <a:srgbClr val="C00000"/>
                          </a:solidFill>
                          <a:latin typeface="Arial" panose="020B0604020202020204" pitchFamily="34" charset="0"/>
                          <a:cs typeface="Arial" panose="020B0604020202020204" pitchFamily="34" charset="0"/>
                        </a:rPr>
                        <a:t>Preeclampsia</a:t>
                      </a:r>
                    </a:p>
                  </a:txBody>
                  <a:tcPr marT="41564" marB="41564"/>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2200" b="0" dirty="0">
                          <a:solidFill>
                            <a:srgbClr val="C00000"/>
                          </a:solidFill>
                          <a:latin typeface="Arial" panose="020B0604020202020204" pitchFamily="34" charset="0"/>
                          <a:cs typeface="Arial" panose="020B0604020202020204" pitchFamily="34" charset="0"/>
                        </a:rPr>
                        <a:t>..in progress</a:t>
                      </a:r>
                      <a:endParaRPr lang="en-US" sz="2200" b="0" i="1" dirty="0">
                        <a:solidFill>
                          <a:srgbClr val="C00000"/>
                        </a:solidFill>
                        <a:latin typeface="Arial" panose="020B0604020202020204" pitchFamily="34" charset="0"/>
                        <a:cs typeface="Arial" panose="020B0604020202020204" pitchFamily="34" charset="0"/>
                      </a:endParaRPr>
                    </a:p>
                  </a:txBody>
                  <a:tcPr marT="41564" marB="41564"/>
                </a:tc>
                <a:extLst>
                  <a:ext uri="{0D108BD9-81ED-4DB2-BD59-A6C34878D82A}">
                    <a16:rowId xmlns:a16="http://schemas.microsoft.com/office/drawing/2014/main" val="1555682307"/>
                  </a:ext>
                </a:extLst>
              </a:tr>
            </a:tbl>
          </a:graphicData>
        </a:graphic>
      </p:graphicFrame>
      <p:sp>
        <p:nvSpPr>
          <p:cNvPr id="3" name="Title 2">
            <a:extLst>
              <a:ext uri="{FF2B5EF4-FFF2-40B4-BE49-F238E27FC236}">
                <a16:creationId xmlns:a16="http://schemas.microsoft.com/office/drawing/2014/main" id="{C4C9BCFC-F888-3E49-B70A-6FB5D56ECBA0}"/>
              </a:ext>
            </a:extLst>
          </p:cNvPr>
          <p:cNvSpPr>
            <a:spLocks noGrp="1"/>
          </p:cNvSpPr>
          <p:nvPr>
            <p:ph type="title"/>
          </p:nvPr>
        </p:nvSpPr>
        <p:spPr/>
        <p:txBody>
          <a:bodyPr>
            <a:normAutofit fontScale="90000"/>
          </a:bodyPr>
          <a:lstStyle/>
          <a:p>
            <a:r>
              <a:rPr lang="en-US" dirty="0">
                <a:solidFill>
                  <a:srgbClr val="000000"/>
                </a:solidFill>
                <a:sym typeface="Gill Sans" charset="0"/>
              </a:rPr>
              <a:t>Protein Misfolding Diseases</a:t>
            </a:r>
            <a:endParaRPr lang="en-US" dirty="0"/>
          </a:p>
        </p:txBody>
      </p:sp>
    </p:spTree>
    <p:extLst>
      <p:ext uri="{BB962C8B-B14F-4D97-AF65-F5344CB8AC3E}">
        <p14:creationId xmlns:p14="http://schemas.microsoft.com/office/powerpoint/2010/main" val="365661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86A0AB9-DC49-4B45-8F3A-A1CFD9002569}"/>
              </a:ext>
            </a:extLst>
          </p:cNvPr>
          <p:cNvSpPr>
            <a:spLocks noGrp="1"/>
          </p:cNvSpPr>
          <p:nvPr>
            <p:ph idx="1"/>
          </p:nvPr>
        </p:nvSpPr>
        <p:spPr>
          <a:xfrm>
            <a:off x="838200" y="1471966"/>
            <a:ext cx="10515600" cy="5098253"/>
          </a:xfrm>
        </p:spPr>
        <p:txBody>
          <a:bodyPr>
            <a:normAutofit fontScale="92500" lnSpcReduction="10000"/>
          </a:bodyPr>
          <a:lstStyle/>
          <a:p>
            <a:pPr marL="457200" indent="-457200" fontAlgn="base">
              <a:lnSpc>
                <a:spcPct val="80000"/>
              </a:lnSpc>
              <a:spcBef>
                <a:spcPct val="0"/>
              </a:spcBef>
              <a:spcAft>
                <a:spcPts val="1200"/>
              </a:spcAft>
              <a:buClr>
                <a:srgbClr val="C00000"/>
              </a:buClr>
              <a:buSzPct val="100000"/>
              <a:buFont typeface="Calibri" panose="020F0502020204030204" pitchFamily="34" charset="0"/>
              <a:buChar char="•"/>
            </a:pPr>
            <a:r>
              <a:rPr lang="en-US" b="1" dirty="0">
                <a:solidFill>
                  <a:srgbClr val="000000"/>
                </a:solidFill>
                <a:sym typeface="Gill Sans" charset="0"/>
              </a:rPr>
              <a:t>Affinity for amyloidophilic dye Congo red </a:t>
            </a:r>
          </a:p>
          <a:p>
            <a:pPr marL="457200" indent="-457200" fontAlgn="base">
              <a:lnSpc>
                <a:spcPct val="80000"/>
              </a:lnSpc>
              <a:spcBef>
                <a:spcPct val="0"/>
              </a:spcBef>
              <a:spcAft>
                <a:spcPts val="1200"/>
              </a:spcAft>
              <a:buClr>
                <a:srgbClr val="C00000"/>
              </a:buClr>
              <a:buSzPct val="100000"/>
              <a:buFont typeface="Calibri" panose="020F0502020204030204" pitchFamily="34" charset="0"/>
              <a:buChar char="•"/>
            </a:pPr>
            <a:r>
              <a:rPr lang="en-US" b="1" dirty="0">
                <a:solidFill>
                  <a:srgbClr val="000000"/>
                </a:solidFill>
                <a:sym typeface="Gill Sans" charset="0"/>
              </a:rPr>
              <a:t>Incorporated in disease definition</a:t>
            </a:r>
          </a:p>
          <a:p>
            <a:pPr marL="457200" indent="-457200" fontAlgn="base">
              <a:lnSpc>
                <a:spcPct val="80000"/>
              </a:lnSpc>
              <a:spcBef>
                <a:spcPct val="0"/>
              </a:spcBef>
              <a:spcAft>
                <a:spcPts val="1200"/>
              </a:spcAft>
              <a:buClr>
                <a:srgbClr val="C00000"/>
              </a:buClr>
              <a:buSzPct val="100000"/>
              <a:buFont typeface="Calibri" panose="020F0502020204030204" pitchFamily="34" charset="0"/>
              <a:buChar char="•"/>
            </a:pPr>
            <a:r>
              <a:rPr lang="en-US" b="1" dirty="0">
                <a:solidFill>
                  <a:srgbClr val="000000"/>
                </a:solidFill>
                <a:sym typeface="Gill Sans" charset="0"/>
              </a:rPr>
              <a:t>Congo red – synthesized in 1883 (P. Bȍttinger)</a:t>
            </a:r>
          </a:p>
          <a:p>
            <a:pPr marL="457200" indent="-457200" fontAlgn="base">
              <a:lnSpc>
                <a:spcPct val="80000"/>
              </a:lnSpc>
              <a:spcBef>
                <a:spcPct val="0"/>
              </a:spcBef>
              <a:spcAft>
                <a:spcPts val="1200"/>
              </a:spcAft>
              <a:buClr>
                <a:srgbClr val="C00000"/>
              </a:buClr>
              <a:buSzPct val="100000"/>
              <a:buFont typeface="Calibri" panose="020F0502020204030204" pitchFamily="34" charset="0"/>
              <a:buChar char="•"/>
            </a:pPr>
            <a:r>
              <a:rPr lang="en-US" b="1" dirty="0">
                <a:solidFill>
                  <a:srgbClr val="000000"/>
                </a:solidFill>
                <a:sym typeface="Gill Sans" charset="0"/>
              </a:rPr>
              <a:t>First use: “direct” textile dye </a:t>
            </a:r>
          </a:p>
          <a:p>
            <a:pPr marL="457200" indent="-457200" fontAlgn="base">
              <a:lnSpc>
                <a:spcPct val="80000"/>
              </a:lnSpc>
              <a:spcBef>
                <a:spcPct val="0"/>
              </a:spcBef>
              <a:spcAft>
                <a:spcPts val="1200"/>
              </a:spcAft>
              <a:buClr>
                <a:srgbClr val="C00000"/>
              </a:buClr>
              <a:buSzPct val="100000"/>
              <a:buFont typeface="Calibri" panose="020F0502020204030204" pitchFamily="34" charset="0"/>
              <a:buChar char="•"/>
            </a:pPr>
            <a:r>
              <a:rPr lang="en-US" b="1" dirty="0">
                <a:solidFill>
                  <a:srgbClr val="000000"/>
                </a:solidFill>
                <a:sym typeface="Gill Sans" charset="0"/>
              </a:rPr>
              <a:t>~1920 amyloid dye (H. Benhold &amp; P. Divry)</a:t>
            </a:r>
          </a:p>
          <a:p>
            <a:pPr marL="0" indent="0" fontAlgn="base">
              <a:lnSpc>
                <a:spcPct val="80000"/>
              </a:lnSpc>
              <a:spcBef>
                <a:spcPct val="0"/>
              </a:spcBef>
              <a:spcAft>
                <a:spcPts val="1800"/>
              </a:spcAft>
              <a:buClr>
                <a:srgbClr val="C00000"/>
              </a:buClr>
              <a:buSzPct val="100000"/>
              <a:buNone/>
            </a:pPr>
            <a:endParaRPr lang="en-US" b="1" dirty="0">
              <a:solidFill>
                <a:srgbClr val="000000"/>
              </a:solidFill>
              <a:sym typeface="Gill Sans" charset="0"/>
            </a:endParaRPr>
          </a:p>
          <a:p>
            <a:pPr marL="0" indent="0" fontAlgn="base">
              <a:lnSpc>
                <a:spcPct val="80000"/>
              </a:lnSpc>
              <a:spcBef>
                <a:spcPct val="0"/>
              </a:spcBef>
              <a:spcAft>
                <a:spcPts val="1800"/>
              </a:spcAft>
              <a:buClr>
                <a:srgbClr val="C00000"/>
              </a:buClr>
              <a:buSzPct val="100000"/>
              <a:buNone/>
            </a:pPr>
            <a:endParaRPr lang="en-US" b="1" dirty="0">
              <a:solidFill>
                <a:srgbClr val="000000"/>
              </a:solidFill>
              <a:sym typeface="Gill Sans" charset="0"/>
            </a:endParaRPr>
          </a:p>
          <a:p>
            <a:pPr marL="0" indent="0" fontAlgn="base">
              <a:lnSpc>
                <a:spcPct val="80000"/>
              </a:lnSpc>
              <a:spcBef>
                <a:spcPct val="0"/>
              </a:spcBef>
              <a:spcAft>
                <a:spcPts val="1800"/>
              </a:spcAft>
              <a:buClr>
                <a:srgbClr val="C00000"/>
              </a:buClr>
              <a:buSzPct val="100000"/>
              <a:buNone/>
            </a:pPr>
            <a:endParaRPr lang="en-US" b="1" dirty="0">
              <a:solidFill>
                <a:srgbClr val="000000"/>
              </a:solidFill>
              <a:sym typeface="Gill Sans" charset="0"/>
            </a:endParaRPr>
          </a:p>
          <a:p>
            <a:pPr marL="0" indent="0" fontAlgn="base">
              <a:lnSpc>
                <a:spcPct val="80000"/>
              </a:lnSpc>
              <a:spcBef>
                <a:spcPct val="0"/>
              </a:spcBef>
              <a:spcAft>
                <a:spcPts val="1800"/>
              </a:spcAft>
              <a:buClr>
                <a:srgbClr val="C00000"/>
              </a:buClr>
              <a:buSzPct val="100000"/>
              <a:buNone/>
            </a:pPr>
            <a:endParaRPr lang="en-US" b="1" dirty="0">
              <a:solidFill>
                <a:srgbClr val="000000"/>
              </a:solidFill>
              <a:sym typeface="Gill Sans" charset="0"/>
            </a:endParaRPr>
          </a:p>
          <a:p>
            <a:pPr marL="0" indent="0" fontAlgn="base">
              <a:lnSpc>
                <a:spcPct val="80000"/>
              </a:lnSpc>
              <a:spcBef>
                <a:spcPct val="0"/>
              </a:spcBef>
              <a:spcAft>
                <a:spcPts val="1800"/>
              </a:spcAft>
              <a:buClr>
                <a:srgbClr val="C00000"/>
              </a:buClr>
              <a:buSzPct val="100000"/>
              <a:buNone/>
            </a:pPr>
            <a:endParaRPr lang="en-US" b="1" dirty="0">
              <a:solidFill>
                <a:srgbClr val="000000"/>
              </a:solidFill>
              <a:sym typeface="Gill Sans" charset="0"/>
            </a:endParaRPr>
          </a:p>
          <a:p>
            <a:pPr marL="0" indent="0" fontAlgn="base">
              <a:lnSpc>
                <a:spcPct val="80000"/>
              </a:lnSpc>
              <a:spcBef>
                <a:spcPct val="0"/>
              </a:spcBef>
              <a:spcAft>
                <a:spcPts val="1800"/>
              </a:spcAft>
              <a:buClr>
                <a:srgbClr val="C00000"/>
              </a:buClr>
              <a:buSzPct val="100000"/>
              <a:buNone/>
            </a:pPr>
            <a:r>
              <a:rPr lang="en-US" b="1" i="1" dirty="0">
                <a:solidFill>
                  <a:srgbClr val="C00000"/>
                </a:solidFill>
                <a:sym typeface="Gill Sans" charset="0"/>
              </a:rPr>
              <a:t>In amyloidosis, Congo red still reigns as the ‘‘king of dyes’’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18208" r="25425"/>
          <a:stretch/>
        </p:blipFill>
        <p:spPr>
          <a:xfrm>
            <a:off x="7025340" y="3699003"/>
            <a:ext cx="1356660" cy="2178515"/>
          </a:xfrm>
          <a:prstGeom prst="rect">
            <a:avLst/>
          </a:prstGeom>
          <a:solidFill>
            <a:srgbClr val="000000"/>
          </a:solidFill>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180" y="3699004"/>
            <a:ext cx="4357030" cy="2178515"/>
          </a:xfrm>
          <a:prstGeom prst="rect">
            <a:avLst/>
          </a:prstGeom>
          <a:solidFill>
            <a:srgbClr val="BD1368"/>
          </a:solidFill>
          <a:ln>
            <a:solidFill>
              <a:srgbClr val="000099"/>
            </a:solidFill>
          </a:ln>
        </p:spPr>
      </p:pic>
      <p:sp>
        <p:nvSpPr>
          <p:cNvPr id="8" name="Title 7">
            <a:extLst>
              <a:ext uri="{FF2B5EF4-FFF2-40B4-BE49-F238E27FC236}">
                <a16:creationId xmlns:a16="http://schemas.microsoft.com/office/drawing/2014/main" id="{A67CF246-0012-EF4A-91F3-FE5D8747A975}"/>
              </a:ext>
            </a:extLst>
          </p:cNvPr>
          <p:cNvSpPr>
            <a:spLocks noGrp="1"/>
          </p:cNvSpPr>
          <p:nvPr>
            <p:ph type="title"/>
          </p:nvPr>
        </p:nvSpPr>
        <p:spPr/>
        <p:txBody>
          <a:bodyPr>
            <a:normAutofit fontScale="90000"/>
          </a:bodyPr>
          <a:lstStyle/>
          <a:p>
            <a:r>
              <a:rPr lang="en-US" dirty="0"/>
              <a:t>Congophilia</a:t>
            </a:r>
          </a:p>
        </p:txBody>
      </p:sp>
    </p:spTree>
    <p:extLst>
      <p:ext uri="{BB962C8B-B14F-4D97-AF65-F5344CB8AC3E}">
        <p14:creationId xmlns:p14="http://schemas.microsoft.com/office/powerpoint/2010/main" val="264502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45794" y="6198686"/>
            <a:ext cx="8899441" cy="523220"/>
          </a:xfrm>
          <a:prstGeom prst="rect">
            <a:avLst/>
          </a:prstGeom>
        </p:spPr>
        <p:txBody>
          <a:bodyPr wrap="square">
            <a:spAutoFit/>
          </a:bodyPr>
          <a:lstStyle/>
          <a:p>
            <a:pPr defTabSz="914400" fontAlgn="base">
              <a:spcBef>
                <a:spcPct val="0"/>
              </a:spcBef>
              <a:spcAft>
                <a:spcPct val="0"/>
              </a:spcAft>
            </a:pPr>
            <a:r>
              <a:rPr lang="en-US" sz="1400" i="1" dirty="0">
                <a:solidFill>
                  <a:srgbClr val="000000"/>
                </a:solidFill>
                <a:latin typeface="Gill Sans" charset="0"/>
                <a:sym typeface="Gill Sans" charset="0"/>
              </a:rPr>
              <a:t>Buhimschi IA, Buhimschi CS, Glabe CG. Methods and compositions for the detection and treatment of preeclampsia. U.S. Patent 9,229,009. Filed October 31, 2008 (Yale University); Issued January 5, 2016.</a:t>
            </a:r>
          </a:p>
        </p:txBody>
      </p:sp>
      <p:grpSp>
        <p:nvGrpSpPr>
          <p:cNvPr id="22" name="Group 21">
            <a:extLst>
              <a:ext uri="{FF2B5EF4-FFF2-40B4-BE49-F238E27FC236}">
                <a16:creationId xmlns:a16="http://schemas.microsoft.com/office/drawing/2014/main" id="{83575876-C525-DF4E-99B6-9E0739E31690}"/>
              </a:ext>
            </a:extLst>
          </p:cNvPr>
          <p:cNvGrpSpPr/>
          <p:nvPr/>
        </p:nvGrpSpPr>
        <p:grpSpPr>
          <a:xfrm>
            <a:off x="1311950" y="1343880"/>
            <a:ext cx="9109902" cy="4537742"/>
            <a:chOff x="1600568" y="1086706"/>
            <a:chExt cx="9109902" cy="4537742"/>
          </a:xfrm>
        </p:grpSpPr>
        <p:sp>
          <p:nvSpPr>
            <p:cNvPr id="2" name="Rectangle 1"/>
            <p:cNvSpPr/>
            <p:nvPr/>
          </p:nvSpPr>
          <p:spPr bwMode="auto">
            <a:xfrm>
              <a:off x="6400801" y="2228492"/>
              <a:ext cx="4085131" cy="1300354"/>
            </a:xfrm>
            <a:prstGeom prst="rect">
              <a:avLst/>
            </a:prstGeom>
            <a:solidFill>
              <a:srgbClr val="FFFFFF">
                <a:lumMod val="95000"/>
              </a:srgbClr>
            </a:solid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defRPr/>
              </a:pPr>
              <a:endParaRPr lang="en-US" sz="5400" kern="0" dirty="0">
                <a:solidFill>
                  <a:srgbClr val="000000"/>
                </a:solidFill>
                <a:latin typeface="Gill Sans" charset="0"/>
                <a:ea typeface="ヒラギノ角ゴ ProN W3" charset="0"/>
                <a:cs typeface="ヒラギノ角ゴ ProN W3" charset="0"/>
                <a:sym typeface="Gill Sans" charset="0"/>
              </a:endParaRPr>
            </a:p>
          </p:txBody>
        </p:sp>
        <p:sp>
          <p:nvSpPr>
            <p:cNvPr id="3" name="AutoShape 27"/>
            <p:cNvSpPr>
              <a:spLocks/>
            </p:cNvSpPr>
            <p:nvPr/>
          </p:nvSpPr>
          <p:spPr bwMode="auto">
            <a:xfrm>
              <a:off x="3262084" y="1986155"/>
              <a:ext cx="171450" cy="1165225"/>
            </a:xfrm>
            <a:prstGeom prst="leftBrace">
              <a:avLst>
                <a:gd name="adj1" fmla="val 73611"/>
                <a:gd name="adj2" fmla="val 50000"/>
              </a:avLst>
            </a:prstGeom>
            <a:noFill/>
            <a:ln w="28575">
              <a:solidFill>
                <a:srgbClr val="000000"/>
              </a:solidFill>
              <a:round/>
              <a:headEnd/>
              <a:tailEnd/>
            </a:ln>
            <a:effectLst/>
          </p:spPr>
          <p:txBody>
            <a:bodyPr wrap="none" anchor="ctr"/>
            <a:lstStyle/>
            <a:p>
              <a:pPr algn="ctr" defTabSz="914400" fontAlgn="base">
                <a:spcBef>
                  <a:spcPct val="0"/>
                </a:spcBef>
                <a:spcAft>
                  <a:spcPct val="0"/>
                </a:spcAft>
                <a:defRPr/>
              </a:pPr>
              <a:endParaRPr lang="en-US" sz="2300" b="1" kern="0" dirty="0">
                <a:solidFill>
                  <a:srgbClr val="000000"/>
                </a:solidFill>
                <a:latin typeface="Gill Sans" charset="0"/>
                <a:sym typeface="Gill Sans" charset="0"/>
              </a:endParaRPr>
            </a:p>
          </p:txBody>
        </p:sp>
        <p:sp>
          <p:nvSpPr>
            <p:cNvPr id="4" name="AutoShape 28"/>
            <p:cNvSpPr>
              <a:spLocks/>
            </p:cNvSpPr>
            <p:nvPr/>
          </p:nvSpPr>
          <p:spPr bwMode="auto">
            <a:xfrm>
              <a:off x="3262084" y="3313305"/>
              <a:ext cx="171450" cy="1323975"/>
            </a:xfrm>
            <a:prstGeom prst="leftBrace">
              <a:avLst>
                <a:gd name="adj1" fmla="val 64352"/>
                <a:gd name="adj2" fmla="val 50000"/>
              </a:avLst>
            </a:prstGeom>
            <a:noFill/>
            <a:ln w="28575">
              <a:solidFill>
                <a:srgbClr val="000000"/>
              </a:solidFill>
              <a:round/>
              <a:headEnd/>
              <a:tailEnd/>
            </a:ln>
            <a:effectLst/>
          </p:spPr>
          <p:txBody>
            <a:bodyPr wrap="none" anchor="ctr"/>
            <a:lstStyle/>
            <a:p>
              <a:pPr algn="ctr" defTabSz="914400" fontAlgn="base">
                <a:spcBef>
                  <a:spcPct val="0"/>
                </a:spcBef>
                <a:spcAft>
                  <a:spcPct val="0"/>
                </a:spcAft>
                <a:defRPr/>
              </a:pPr>
              <a:endParaRPr lang="en-US" sz="2300" b="1" kern="0" dirty="0">
                <a:solidFill>
                  <a:srgbClr val="000000"/>
                </a:solidFill>
                <a:latin typeface="Gill Sans" charset="0"/>
                <a:sym typeface="Gill Sans" charset="0"/>
              </a:endParaRPr>
            </a:p>
          </p:txBody>
        </p:sp>
        <p:sp>
          <p:nvSpPr>
            <p:cNvPr id="5" name="Text Box 12"/>
            <p:cNvSpPr txBox="1">
              <a:spLocks noChangeArrowheads="1"/>
            </p:cNvSpPr>
            <p:nvPr/>
          </p:nvSpPr>
          <p:spPr bwMode="auto">
            <a:xfrm>
              <a:off x="1722844" y="2368711"/>
              <a:ext cx="1482843" cy="400110"/>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000" b="1" dirty="0">
                  <a:solidFill>
                    <a:srgbClr val="000000"/>
                  </a:solidFill>
                  <a:latin typeface="Gill Sans" charset="0"/>
                  <a:sym typeface="Gill Sans" charset="0"/>
                </a:rPr>
                <a:t>Severe PE</a:t>
              </a:r>
            </a:p>
          </p:txBody>
        </p:sp>
        <p:sp>
          <p:nvSpPr>
            <p:cNvPr id="6" name="Text Box 13"/>
            <p:cNvSpPr txBox="1">
              <a:spLocks noChangeArrowheads="1"/>
            </p:cNvSpPr>
            <p:nvPr/>
          </p:nvSpPr>
          <p:spPr bwMode="auto">
            <a:xfrm>
              <a:off x="1600568" y="3510154"/>
              <a:ext cx="1517403" cy="70788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000" b="1" dirty="0">
                  <a:solidFill>
                    <a:srgbClr val="000000"/>
                  </a:solidFill>
                  <a:latin typeface="Gill Sans" charset="0"/>
                  <a:sym typeface="Gill Sans" charset="0"/>
                </a:rPr>
                <a:t>Normal </a:t>
              </a:r>
            </a:p>
            <a:p>
              <a:pPr algn="ctr" defTabSz="914400" fontAlgn="base">
                <a:spcBef>
                  <a:spcPct val="0"/>
                </a:spcBef>
                <a:spcAft>
                  <a:spcPct val="0"/>
                </a:spcAft>
              </a:pPr>
              <a:r>
                <a:rPr lang="en-US" sz="2000" b="1" dirty="0">
                  <a:solidFill>
                    <a:srgbClr val="000000"/>
                  </a:solidFill>
                  <a:latin typeface="Gill Sans" charset="0"/>
                  <a:sym typeface="Gill Sans" charset="0"/>
                </a:rPr>
                <a:t>pregnancy</a:t>
              </a:r>
            </a:p>
          </p:txBody>
        </p:sp>
        <p:sp>
          <p:nvSpPr>
            <p:cNvPr id="7" name="Rectangle 248"/>
            <p:cNvSpPr>
              <a:spLocks noChangeArrowheads="1"/>
            </p:cNvSpPr>
            <p:nvPr/>
          </p:nvSpPr>
          <p:spPr bwMode="auto">
            <a:xfrm>
              <a:off x="2793067" y="4885784"/>
              <a:ext cx="4114800" cy="738664"/>
            </a:xfrm>
            <a:prstGeom prst="rect">
              <a:avLst/>
            </a:prstGeom>
            <a:noFill/>
            <a:ln w="9525">
              <a:noFill/>
              <a:miter lim="800000"/>
              <a:headEnd/>
              <a:tailEnd/>
            </a:ln>
          </p:spPr>
          <p:txBody>
            <a:bodyPr wrap="square" lIns="0" tIns="0" rIns="0" bIns="0">
              <a:spAutoFit/>
            </a:bodyPr>
            <a:lstStyle/>
            <a:p>
              <a:pPr algn="ctr" defTabSz="914400" fontAlgn="base">
                <a:spcBef>
                  <a:spcPct val="0"/>
                </a:spcBef>
                <a:spcAft>
                  <a:spcPct val="0"/>
                </a:spcAft>
              </a:pPr>
              <a:r>
                <a:rPr lang="en-US" sz="2400" b="1" dirty="0">
                  <a:solidFill>
                    <a:srgbClr val="000000"/>
                  </a:solidFill>
                  <a:latin typeface="Gill Sans" charset="0"/>
                  <a:sym typeface="Gill Sans" charset="0"/>
                </a:rPr>
                <a:t>Congo Red Dot Test</a:t>
              </a:r>
            </a:p>
            <a:p>
              <a:pPr algn="ctr" defTabSz="914400" fontAlgn="base">
                <a:spcBef>
                  <a:spcPct val="0"/>
                </a:spcBef>
                <a:spcAft>
                  <a:spcPct val="0"/>
                </a:spcAft>
              </a:pPr>
              <a:r>
                <a:rPr lang="en-US" sz="2400" b="1" dirty="0">
                  <a:solidFill>
                    <a:srgbClr val="000000"/>
                  </a:solidFill>
                  <a:latin typeface="Gill Sans" charset="0"/>
                  <a:sym typeface="Gill Sans" charset="0"/>
                </a:rPr>
                <a:t>(nitrocellulose sheet)</a:t>
              </a:r>
              <a:endParaRPr lang="en-US" sz="2400" dirty="0">
                <a:solidFill>
                  <a:srgbClr val="000000"/>
                </a:solidFill>
                <a:latin typeface="Gill Sans" charset="0"/>
                <a:sym typeface="Gill Sans" charset="0"/>
              </a:endParaRPr>
            </a:p>
          </p:txBody>
        </p:sp>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89357" y="1442299"/>
              <a:ext cx="2522220" cy="3194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3"/>
            <p:cNvSpPr txBox="1">
              <a:spLocks noChangeArrowheads="1"/>
            </p:cNvSpPr>
            <p:nvPr/>
          </p:nvSpPr>
          <p:spPr bwMode="auto">
            <a:xfrm>
              <a:off x="1968777" y="1282807"/>
              <a:ext cx="990977" cy="44627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300" b="1" i="1" dirty="0">
                  <a:solidFill>
                    <a:srgbClr val="C00000"/>
                  </a:solidFill>
                  <a:latin typeface="Gill Sans" charset="0"/>
                  <a:sym typeface="Gill Sans" charset="0"/>
                </a:rPr>
                <a:t>Urine</a:t>
              </a:r>
            </a:p>
          </p:txBody>
        </p:sp>
        <p:sp>
          <p:nvSpPr>
            <p:cNvPr id="13" name="Rectangle 248"/>
            <p:cNvSpPr>
              <a:spLocks noChangeArrowheads="1"/>
            </p:cNvSpPr>
            <p:nvPr/>
          </p:nvSpPr>
          <p:spPr bwMode="auto">
            <a:xfrm>
              <a:off x="6336435" y="2615739"/>
              <a:ext cx="1775917" cy="492443"/>
            </a:xfrm>
            <a:prstGeom prst="rect">
              <a:avLst/>
            </a:prstGeom>
            <a:noFill/>
            <a:ln w="9525">
              <a:noFill/>
              <a:miter lim="800000"/>
              <a:headEnd/>
              <a:tailEnd/>
            </a:ln>
          </p:spPr>
          <p:txBody>
            <a:bodyPr wrap="square" lIns="0" tIns="0" rIns="0" bIns="0">
              <a:spAutoFit/>
            </a:bodyPr>
            <a:lstStyle/>
            <a:p>
              <a:pPr algn="ctr" defTabSz="914400" fontAlgn="base">
                <a:spcBef>
                  <a:spcPct val="0"/>
                </a:spcBef>
                <a:spcAft>
                  <a:spcPct val="0"/>
                </a:spcAft>
              </a:pPr>
              <a:r>
                <a:rPr lang="en-US" sz="3200" b="1" dirty="0">
                  <a:solidFill>
                    <a:srgbClr val="000000"/>
                  </a:solidFill>
                  <a:latin typeface="Gill Sans" charset="0"/>
                  <a:sym typeface="Gill Sans" charset="0"/>
                </a:rPr>
                <a:t>%CRR =</a:t>
              </a:r>
            </a:p>
          </p:txBody>
        </p:sp>
        <p:sp>
          <p:nvSpPr>
            <p:cNvPr id="14" name="Text Box 33"/>
            <p:cNvSpPr txBox="1">
              <a:spLocks noChangeArrowheads="1"/>
            </p:cNvSpPr>
            <p:nvPr/>
          </p:nvSpPr>
          <p:spPr bwMode="auto">
            <a:xfrm>
              <a:off x="3641309" y="1094908"/>
              <a:ext cx="1123064" cy="44627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300" b="1" i="1" dirty="0">
                  <a:solidFill>
                    <a:srgbClr val="000000"/>
                  </a:solidFill>
                  <a:latin typeface="Gill Sans" charset="0"/>
                  <a:sym typeface="Gill Sans" charset="0"/>
                </a:rPr>
                <a:t>before</a:t>
              </a:r>
            </a:p>
          </p:txBody>
        </p:sp>
        <p:sp>
          <p:nvSpPr>
            <p:cNvPr id="15" name="Text Box 33"/>
            <p:cNvSpPr txBox="1">
              <a:spLocks noChangeArrowheads="1"/>
            </p:cNvSpPr>
            <p:nvPr/>
          </p:nvSpPr>
          <p:spPr bwMode="auto">
            <a:xfrm>
              <a:off x="5001039" y="1086706"/>
              <a:ext cx="901209" cy="44627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300" b="1" i="1" dirty="0">
                  <a:solidFill>
                    <a:srgbClr val="000000"/>
                  </a:solidFill>
                  <a:latin typeface="Gill Sans" charset="0"/>
                  <a:sym typeface="Gill Sans" charset="0"/>
                </a:rPr>
                <a:t>after</a:t>
              </a:r>
            </a:p>
          </p:txBody>
        </p:sp>
        <p:sp>
          <p:nvSpPr>
            <p:cNvPr id="16" name="Text Box 33"/>
            <p:cNvSpPr txBox="1">
              <a:spLocks noChangeArrowheads="1"/>
            </p:cNvSpPr>
            <p:nvPr/>
          </p:nvSpPr>
          <p:spPr bwMode="auto">
            <a:xfrm>
              <a:off x="8057849" y="2345628"/>
              <a:ext cx="1455848" cy="44627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300" b="1" i="1" dirty="0">
                  <a:solidFill>
                    <a:srgbClr val="000000"/>
                  </a:solidFill>
                  <a:latin typeface="Gill Sans" charset="0"/>
                  <a:sym typeface="Gill Sans" charset="0"/>
                </a:rPr>
                <a:t>OD after</a:t>
              </a:r>
            </a:p>
          </p:txBody>
        </p:sp>
        <p:sp>
          <p:nvSpPr>
            <p:cNvPr id="17" name="Text Box 33"/>
            <p:cNvSpPr txBox="1">
              <a:spLocks noChangeArrowheads="1"/>
            </p:cNvSpPr>
            <p:nvPr/>
          </p:nvSpPr>
          <p:spPr bwMode="auto">
            <a:xfrm>
              <a:off x="7946924" y="2845885"/>
              <a:ext cx="1677703" cy="446276"/>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2300" b="1" i="1" dirty="0">
                  <a:solidFill>
                    <a:srgbClr val="000000"/>
                  </a:solidFill>
                  <a:latin typeface="Gill Sans" charset="0"/>
                  <a:sym typeface="Gill Sans" charset="0"/>
                </a:rPr>
                <a:t>OD before</a:t>
              </a:r>
            </a:p>
          </p:txBody>
        </p:sp>
        <p:cxnSp>
          <p:nvCxnSpPr>
            <p:cNvPr id="18" name="Straight Connector 17"/>
            <p:cNvCxnSpPr/>
            <p:nvPr/>
          </p:nvCxnSpPr>
          <p:spPr bwMode="auto">
            <a:xfrm>
              <a:off x="8112351" y="2845885"/>
              <a:ext cx="1477490" cy="0"/>
            </a:xfrm>
            <a:prstGeom prst="line">
              <a:avLst/>
            </a:prstGeom>
            <a:noFill/>
            <a:ln w="28575" cap="flat" cmpd="sng" algn="ctr">
              <a:solidFill>
                <a:srgbClr val="000000"/>
              </a:solidFill>
              <a:prstDash val="solid"/>
              <a:headEnd type="none" w="med" len="med"/>
              <a:tailEnd type="none" w="med" len="med"/>
            </a:ln>
            <a:effectLst/>
          </p:spPr>
        </p:cxnSp>
        <p:sp>
          <p:nvSpPr>
            <p:cNvPr id="19" name="Rectangle 248"/>
            <p:cNvSpPr>
              <a:spLocks noChangeArrowheads="1"/>
            </p:cNvSpPr>
            <p:nvPr/>
          </p:nvSpPr>
          <p:spPr bwMode="auto">
            <a:xfrm>
              <a:off x="9303701" y="2661218"/>
              <a:ext cx="1406769" cy="369332"/>
            </a:xfrm>
            <a:prstGeom prst="rect">
              <a:avLst/>
            </a:prstGeom>
            <a:noFill/>
            <a:ln w="9525">
              <a:noFill/>
              <a:miter lim="800000"/>
              <a:headEnd/>
              <a:tailEnd/>
            </a:ln>
          </p:spPr>
          <p:txBody>
            <a:bodyPr wrap="square" lIns="0" tIns="0" rIns="0" bIns="0">
              <a:spAutoFit/>
            </a:bodyPr>
            <a:lstStyle/>
            <a:p>
              <a:pPr algn="ctr" defTabSz="914400" fontAlgn="base">
                <a:spcBef>
                  <a:spcPct val="0"/>
                </a:spcBef>
                <a:spcAft>
                  <a:spcPct val="0"/>
                </a:spcAft>
              </a:pPr>
              <a:r>
                <a:rPr lang="en-US" sz="2400" b="1" dirty="0">
                  <a:solidFill>
                    <a:srgbClr val="000000"/>
                  </a:solidFill>
                  <a:latin typeface="Gill Sans" charset="0"/>
                  <a:sym typeface="Gill Sans" charset="0"/>
                </a:rPr>
                <a:t>x100</a:t>
              </a:r>
            </a:p>
          </p:txBody>
        </p:sp>
      </p:grpSp>
      <p:sp>
        <p:nvSpPr>
          <p:cNvPr id="11" name="Title 10">
            <a:extLst>
              <a:ext uri="{FF2B5EF4-FFF2-40B4-BE49-F238E27FC236}">
                <a16:creationId xmlns:a16="http://schemas.microsoft.com/office/drawing/2014/main" id="{AFF019B3-3D00-034B-8202-0C242AEA6E49}"/>
              </a:ext>
            </a:extLst>
          </p:cNvPr>
          <p:cNvSpPr>
            <a:spLocks noGrp="1"/>
          </p:cNvSpPr>
          <p:nvPr>
            <p:ph type="title"/>
          </p:nvPr>
        </p:nvSpPr>
        <p:spPr/>
        <p:txBody>
          <a:bodyPr>
            <a:normAutofit fontScale="90000"/>
          </a:bodyPr>
          <a:lstStyle/>
          <a:p>
            <a:r>
              <a:rPr lang="en-US" dirty="0">
                <a:solidFill>
                  <a:srgbClr val="000000"/>
                </a:solidFill>
                <a:sym typeface="Gill Sans" charset="0"/>
              </a:rPr>
              <a:t>Preeclampsia – Urine Congophilia</a:t>
            </a:r>
            <a:endParaRPr lang="en-US" dirty="0"/>
          </a:p>
        </p:txBody>
      </p:sp>
    </p:spTree>
    <p:extLst>
      <p:ext uri="{BB962C8B-B14F-4D97-AF65-F5344CB8AC3E}">
        <p14:creationId xmlns:p14="http://schemas.microsoft.com/office/powerpoint/2010/main" val="302934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152" y="6339386"/>
            <a:ext cx="9773383" cy="461665"/>
          </a:xfrm>
          <a:prstGeom prst="rect">
            <a:avLst/>
          </a:prstGeom>
        </p:spPr>
        <p:txBody>
          <a:bodyPr wrap="square">
            <a:spAutoFit/>
          </a:bodyPr>
          <a:lstStyle/>
          <a:p>
            <a:pPr defTabSz="914400" fontAlgn="base">
              <a:spcBef>
                <a:spcPct val="0"/>
              </a:spcBef>
              <a:spcAft>
                <a:spcPct val="0"/>
              </a:spcAft>
            </a:pPr>
            <a:r>
              <a:rPr lang="en-US" sz="1200" i="1" dirty="0">
                <a:solidFill>
                  <a:srgbClr val="000000"/>
                </a:solidFill>
                <a:latin typeface="Arial" panose="020B0604020202020204" pitchFamily="34" charset="0"/>
                <a:cs typeface="Arial" panose="020B0604020202020204" pitchFamily="34" charset="0"/>
                <a:sym typeface="Gill Sans" charset="0"/>
              </a:rPr>
              <a:t>Buhimschi IA,  Nayeri  UA, Shook LL, Pensalfini A, Funai EF, Bernstein IM,  Glabe CG, Buhimschi CS. Protein misfolding, congophilia, oligomerization and defective amyloid processing in preeclampsia. Sci Transl Med. 2014; </a:t>
            </a:r>
          </a:p>
        </p:txBody>
      </p:sp>
      <p:grpSp>
        <p:nvGrpSpPr>
          <p:cNvPr id="10" name="Group 9">
            <a:extLst>
              <a:ext uri="{FF2B5EF4-FFF2-40B4-BE49-F238E27FC236}">
                <a16:creationId xmlns:a16="http://schemas.microsoft.com/office/drawing/2014/main" id="{F21830B1-728A-7148-888C-C42964EB3025}"/>
              </a:ext>
            </a:extLst>
          </p:cNvPr>
          <p:cNvGrpSpPr/>
          <p:nvPr/>
        </p:nvGrpSpPr>
        <p:grpSpPr>
          <a:xfrm>
            <a:off x="1470882" y="1290615"/>
            <a:ext cx="9059008" cy="4136070"/>
            <a:chOff x="2588722" y="1110417"/>
            <a:chExt cx="7081030" cy="3232985"/>
          </a:xfrm>
        </p:grpSpPr>
        <p:pic>
          <p:nvPicPr>
            <p:cNvPr id="5" name="Picture 4" descr="Cover image expansio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88722" y="1143001"/>
              <a:ext cx="251667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1" y="1110417"/>
              <a:ext cx="4564351" cy="3232985"/>
            </a:xfrm>
            <a:prstGeom prst="rect">
              <a:avLst/>
            </a:prstGeom>
          </p:spPr>
        </p:pic>
      </p:grpSp>
      <p:sp>
        <p:nvSpPr>
          <p:cNvPr id="7" name="TextBox 6"/>
          <p:cNvSpPr txBox="1"/>
          <p:nvPr/>
        </p:nvSpPr>
        <p:spPr>
          <a:xfrm>
            <a:off x="1403468" y="5471981"/>
            <a:ext cx="10398005" cy="769441"/>
          </a:xfrm>
          <a:prstGeom prst="rect">
            <a:avLst/>
          </a:prstGeom>
          <a:noFill/>
        </p:spPr>
        <p:txBody>
          <a:bodyPr wrap="square" rtlCol="0">
            <a:spAutoFit/>
          </a:bodyPr>
          <a:lstStyle/>
          <a:p>
            <a:pPr defTabSz="914400" fontAlgn="base">
              <a:spcBef>
                <a:spcPct val="0"/>
              </a:spcBef>
              <a:spcAft>
                <a:spcPct val="0"/>
              </a:spcAft>
            </a:pPr>
            <a:r>
              <a:rPr lang="en-US" sz="2200" b="1" dirty="0">
                <a:solidFill>
                  <a:srgbClr val="131313"/>
                </a:solidFill>
                <a:latin typeface="Arial" panose="020B0604020202020204" pitchFamily="34" charset="0"/>
                <a:cs typeface="Arial" panose="020B0604020202020204" pitchFamily="34" charset="0"/>
                <a:sym typeface="Gill Sans" charset="0"/>
              </a:rPr>
              <a:t>662 women: 	</a:t>
            </a:r>
          </a:p>
          <a:p>
            <a:pPr defTabSz="914400" fontAlgn="base">
              <a:spcBef>
                <a:spcPct val="0"/>
              </a:spcBef>
              <a:spcAft>
                <a:spcPct val="0"/>
              </a:spcAft>
            </a:pPr>
            <a:r>
              <a:rPr lang="en-US" sz="2200" b="1" dirty="0">
                <a:solidFill>
                  <a:srgbClr val="131313"/>
                </a:solidFill>
                <a:latin typeface="Arial" panose="020B0604020202020204" pitchFamily="34" charset="0"/>
                <a:cs typeface="Arial" panose="020B0604020202020204" pitchFamily="34" charset="0"/>
                <a:sym typeface="Gill Sans" charset="0"/>
              </a:rPr>
              <a:t>Feasibility (n=80); Validation - cross-sectional (526); Longitudinal (n=56)</a:t>
            </a:r>
          </a:p>
        </p:txBody>
      </p:sp>
      <p:sp>
        <p:nvSpPr>
          <p:cNvPr id="3" name="Title 2">
            <a:extLst>
              <a:ext uri="{FF2B5EF4-FFF2-40B4-BE49-F238E27FC236}">
                <a16:creationId xmlns:a16="http://schemas.microsoft.com/office/drawing/2014/main" id="{BE343B6B-898C-F448-B142-0623FC7B5A86}"/>
              </a:ext>
            </a:extLst>
          </p:cNvPr>
          <p:cNvSpPr>
            <a:spLocks noGrp="1"/>
          </p:cNvSpPr>
          <p:nvPr>
            <p:ph type="title"/>
          </p:nvPr>
        </p:nvSpPr>
        <p:spPr/>
        <p:txBody>
          <a:bodyPr>
            <a:normAutofit fontScale="90000"/>
          </a:bodyPr>
          <a:lstStyle/>
          <a:p>
            <a:r>
              <a:rPr lang="en-US" dirty="0">
                <a:solidFill>
                  <a:srgbClr val="000000"/>
                </a:solidFill>
                <a:sym typeface="Gill Sans" charset="0"/>
              </a:rPr>
              <a:t>Urine Congophilia – PE biomarker</a:t>
            </a:r>
            <a:endParaRPr lang="en-US" dirty="0"/>
          </a:p>
        </p:txBody>
      </p:sp>
    </p:spTree>
    <p:extLst>
      <p:ext uri="{BB962C8B-B14F-4D97-AF65-F5344CB8AC3E}">
        <p14:creationId xmlns:p14="http://schemas.microsoft.com/office/powerpoint/2010/main" val="1296605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202" y="6219838"/>
            <a:ext cx="9556697" cy="461665"/>
          </a:xfrm>
          <a:prstGeom prst="rect">
            <a:avLst/>
          </a:prstGeom>
        </p:spPr>
        <p:txBody>
          <a:bodyPr wrap="square">
            <a:spAutoFit/>
          </a:bodyPr>
          <a:lstStyle/>
          <a:p>
            <a:pPr defTabSz="914400" fontAlgn="base">
              <a:spcBef>
                <a:spcPct val="0"/>
              </a:spcBef>
              <a:spcAft>
                <a:spcPct val="0"/>
              </a:spcAft>
            </a:pPr>
            <a:r>
              <a:rPr lang="en-US" sz="1200" i="1" dirty="0">
                <a:solidFill>
                  <a:srgbClr val="000000"/>
                </a:solidFill>
                <a:latin typeface="Arial" panose="020B0604020202020204" pitchFamily="34" charset="0"/>
                <a:cs typeface="Arial" panose="020B0604020202020204" pitchFamily="34" charset="0"/>
                <a:sym typeface="Gill Sans" charset="0"/>
              </a:rPr>
              <a:t>Buhimschi IA,  Nayeri  UA, Shook LL, Pensalfini A, Funai EF, Bernstein IM,  Glabe CG, Buhimschi CS. Protein misfolding, congophilia, oligomerization and defective amyloid processing in preeclampsia. Sci Transl Med. 2014; </a:t>
            </a:r>
          </a:p>
        </p:txBody>
      </p:sp>
      <p:pic>
        <p:nvPicPr>
          <p:cNvPr id="4" name="Picture 3"/>
          <p:cNvPicPr/>
          <p:nvPr/>
        </p:nvPicPr>
        <p:blipFill rotWithShape="1">
          <a:blip r:embed="rId2" cstate="screen">
            <a:extLst>
              <a:ext uri="{28A0092B-C50C-407E-A947-70E740481C1C}">
                <a14:useLocalDpi xmlns:a14="http://schemas.microsoft.com/office/drawing/2010/main"/>
              </a:ext>
            </a:extLst>
          </a:blip>
          <a:srcRect l="953" r="1334" b="9804"/>
          <a:stretch/>
        </p:blipFill>
        <p:spPr bwMode="auto">
          <a:xfrm>
            <a:off x="889773" y="1621501"/>
            <a:ext cx="10412455" cy="4045863"/>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95369" y="5931484"/>
            <a:ext cx="9805991" cy="338554"/>
          </a:xfrm>
          <a:prstGeom prst="rect">
            <a:avLst/>
          </a:prstGeom>
        </p:spPr>
        <p:txBody>
          <a:bodyPr wrap="square">
            <a:spAutoFit/>
          </a:bodyPr>
          <a:lstStyle/>
          <a:p>
            <a:pPr defTabSz="914400" fontAlgn="base">
              <a:spcBef>
                <a:spcPct val="0"/>
              </a:spcBef>
              <a:spcAft>
                <a:spcPct val="0"/>
              </a:spcAft>
            </a:pPr>
            <a:r>
              <a:rPr lang="en-US" sz="1600" b="1" i="1" dirty="0">
                <a:solidFill>
                  <a:srgbClr val="C00000"/>
                </a:solidFill>
                <a:latin typeface="Arial" panose="020B0604020202020204" pitchFamily="34" charset="0"/>
                <a:cs typeface="Arial" panose="020B0604020202020204" pitchFamily="34" charset="0"/>
                <a:sym typeface="Gill Sans" charset="0"/>
              </a:rPr>
              <a:t>Sens, Spec, PPV, NPV; 86%, 85%, 83%, 87%; Reference: medically indicated delivery for PE </a:t>
            </a:r>
          </a:p>
        </p:txBody>
      </p:sp>
      <p:sp>
        <p:nvSpPr>
          <p:cNvPr id="2" name="Rectangle 1"/>
          <p:cNvSpPr/>
          <p:nvPr/>
        </p:nvSpPr>
        <p:spPr>
          <a:xfrm>
            <a:off x="1524001" y="1587261"/>
            <a:ext cx="263581"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924137" y="1644771"/>
            <a:ext cx="263581"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609377" y="1094008"/>
            <a:ext cx="2772916" cy="369332"/>
          </a:xfrm>
          <a:prstGeom prst="rect">
            <a:avLst/>
          </a:prstGeom>
        </p:spPr>
        <p:txBody>
          <a:bodyPr wrap="square">
            <a:spAutoFit/>
          </a:bodyPr>
          <a:lstStyle/>
          <a:p>
            <a:pPr algn="ctr"/>
            <a:r>
              <a:rPr lang="en-US" b="1" i="1" dirty="0">
                <a:solidFill>
                  <a:srgbClr val="C00000"/>
                </a:solidFill>
                <a:latin typeface="Arial" panose="020B0604020202020204" pitchFamily="34" charset="0"/>
                <a:cs typeface="Arial" panose="020B0604020202020204" pitchFamily="34" charset="0"/>
              </a:rPr>
              <a:t>Validation samples</a:t>
            </a:r>
          </a:p>
        </p:txBody>
      </p:sp>
      <p:sp>
        <p:nvSpPr>
          <p:cNvPr id="7" name="Title 6">
            <a:extLst>
              <a:ext uri="{FF2B5EF4-FFF2-40B4-BE49-F238E27FC236}">
                <a16:creationId xmlns:a16="http://schemas.microsoft.com/office/drawing/2014/main" id="{498B7048-6C49-2540-8FB1-77E384374061}"/>
              </a:ext>
            </a:extLst>
          </p:cNvPr>
          <p:cNvSpPr>
            <a:spLocks noGrp="1"/>
          </p:cNvSpPr>
          <p:nvPr>
            <p:ph type="title"/>
          </p:nvPr>
        </p:nvSpPr>
        <p:spPr/>
        <p:txBody>
          <a:bodyPr>
            <a:normAutofit fontScale="90000"/>
          </a:bodyPr>
          <a:lstStyle/>
          <a:p>
            <a:r>
              <a:rPr lang="en-US" dirty="0">
                <a:solidFill>
                  <a:srgbClr val="000000"/>
                </a:solidFill>
                <a:sym typeface="Gill Sans" charset="0"/>
              </a:rPr>
              <a:t>Urine Congophilia – PE Biomarker</a:t>
            </a:r>
            <a:endParaRPr lang="en-US" dirty="0"/>
          </a:p>
        </p:txBody>
      </p:sp>
    </p:spTree>
    <p:extLst>
      <p:ext uri="{BB962C8B-B14F-4D97-AF65-F5344CB8AC3E}">
        <p14:creationId xmlns:p14="http://schemas.microsoft.com/office/powerpoint/2010/main" val="276119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4835" y="6300793"/>
            <a:ext cx="8382000" cy="461665"/>
          </a:xfrm>
          <a:prstGeom prst="rect">
            <a:avLst/>
          </a:prstGeom>
        </p:spPr>
        <p:txBody>
          <a:bodyPr wrap="square">
            <a:spAutoFit/>
          </a:bodyPr>
          <a:lstStyle/>
          <a:p>
            <a:pPr algn="l"/>
            <a:r>
              <a:rPr lang="en-US" sz="1200" i="1" dirty="0">
                <a:latin typeface="Arial" panose="020B0604020202020204" pitchFamily="34" charset="0"/>
                <a:cs typeface="Arial" panose="020B0604020202020204" pitchFamily="34" charset="0"/>
              </a:rPr>
              <a:t>Buhimschi IA,  Nayeri  UA, Shook LL, Pensalfini A, Funai EF, Bernstein IM,  Glabe CG, Buhimschi CS. Protein misfolding, congophilia, oligomerization and defective amyloid processing in preeclampsia. Sci Transl Med. 2014; </a:t>
            </a:r>
          </a:p>
        </p:txBody>
      </p:sp>
      <p:sp>
        <p:nvSpPr>
          <p:cNvPr id="5" name="Rectangle 4"/>
          <p:cNvSpPr/>
          <p:nvPr/>
        </p:nvSpPr>
        <p:spPr>
          <a:xfrm>
            <a:off x="4609377" y="1094006"/>
            <a:ext cx="2772916" cy="369332"/>
          </a:xfrm>
          <a:prstGeom prst="rect">
            <a:avLst/>
          </a:prstGeom>
        </p:spPr>
        <p:txBody>
          <a:bodyPr wrap="square">
            <a:spAutoFit/>
          </a:bodyPr>
          <a:lstStyle/>
          <a:p>
            <a:pPr algn="ctr"/>
            <a:r>
              <a:rPr lang="en-US" b="1" i="1" dirty="0">
                <a:solidFill>
                  <a:srgbClr val="C00000"/>
                </a:solidFill>
                <a:latin typeface="Arial" panose="020B0604020202020204" pitchFamily="34" charset="0"/>
                <a:cs typeface="Arial" panose="020B0604020202020204" pitchFamily="34" charset="0"/>
              </a:rPr>
              <a:t>Validation samples</a:t>
            </a:r>
          </a:p>
        </p:txBody>
      </p:sp>
      <p:sp>
        <p:nvSpPr>
          <p:cNvPr id="7" name="Rectangle 6"/>
          <p:cNvSpPr/>
          <p:nvPr/>
        </p:nvSpPr>
        <p:spPr>
          <a:xfrm>
            <a:off x="8156070" y="2035215"/>
            <a:ext cx="242277" cy="331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22045" y="2022783"/>
            <a:ext cx="242277" cy="3311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30F50D4-7F78-5346-ADB7-3E963C6159A9}"/>
              </a:ext>
            </a:extLst>
          </p:cNvPr>
          <p:cNvGrpSpPr/>
          <p:nvPr/>
        </p:nvGrpSpPr>
        <p:grpSpPr>
          <a:xfrm>
            <a:off x="1804835" y="1624889"/>
            <a:ext cx="7953377" cy="4344601"/>
            <a:chOff x="1804835" y="1624889"/>
            <a:chExt cx="7953377" cy="4344601"/>
          </a:xfrm>
        </p:grpSpPr>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04835" y="1963444"/>
              <a:ext cx="7953377" cy="400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124200" y="1624889"/>
              <a:ext cx="1762125" cy="338554"/>
            </a:xfrm>
            <a:prstGeom prst="rect">
              <a:avLst/>
            </a:prstGeom>
          </p:spPr>
          <p:txBody>
            <a:bodyPr wrap="square">
              <a:spAutoFit/>
            </a:bodyPr>
            <a:lstStyle/>
            <a:p>
              <a:r>
                <a:rPr lang="en-US" sz="1600" b="1" i="1" dirty="0">
                  <a:solidFill>
                    <a:srgbClr val="C00000"/>
                  </a:solidFill>
                  <a:latin typeface="Arial" panose="020B0604020202020204" pitchFamily="34" charset="0"/>
                  <a:cs typeface="Arial" panose="020B0604020202020204" pitchFamily="34" charset="0"/>
                </a:rPr>
                <a:t>Cross-sectional</a:t>
              </a:r>
            </a:p>
          </p:txBody>
        </p:sp>
        <p:sp>
          <p:nvSpPr>
            <p:cNvPr id="10" name="Rectangle 9"/>
            <p:cNvSpPr/>
            <p:nvPr/>
          </p:nvSpPr>
          <p:spPr>
            <a:xfrm>
              <a:off x="7402271" y="1624889"/>
              <a:ext cx="1507598" cy="338554"/>
            </a:xfrm>
            <a:prstGeom prst="rect">
              <a:avLst/>
            </a:prstGeom>
          </p:spPr>
          <p:txBody>
            <a:bodyPr wrap="square">
              <a:spAutoFit/>
            </a:bodyPr>
            <a:lstStyle/>
            <a:p>
              <a:r>
                <a:rPr lang="en-US" sz="1600" b="1" i="1" dirty="0">
                  <a:solidFill>
                    <a:srgbClr val="C00000"/>
                  </a:solidFill>
                  <a:latin typeface="Arial" panose="020B0604020202020204" pitchFamily="34" charset="0"/>
                  <a:cs typeface="Arial" panose="020B0604020202020204" pitchFamily="34" charset="0"/>
                </a:rPr>
                <a:t>Longitudinal</a:t>
              </a:r>
            </a:p>
          </p:txBody>
        </p:sp>
      </p:grpSp>
      <p:sp>
        <p:nvSpPr>
          <p:cNvPr id="2" name="Title 1">
            <a:extLst>
              <a:ext uri="{FF2B5EF4-FFF2-40B4-BE49-F238E27FC236}">
                <a16:creationId xmlns:a16="http://schemas.microsoft.com/office/drawing/2014/main" id="{A1747408-8F69-3E46-B906-DF734D43BC30}"/>
              </a:ext>
            </a:extLst>
          </p:cNvPr>
          <p:cNvSpPr>
            <a:spLocks noGrp="1"/>
          </p:cNvSpPr>
          <p:nvPr>
            <p:ph type="title"/>
          </p:nvPr>
        </p:nvSpPr>
        <p:spPr/>
        <p:txBody>
          <a:bodyPr>
            <a:normAutofit fontScale="90000"/>
          </a:bodyPr>
          <a:lstStyle/>
          <a:p>
            <a:r>
              <a:rPr lang="en-US" dirty="0"/>
              <a:t>Urine Congophilia – PE biomarker</a:t>
            </a:r>
          </a:p>
        </p:txBody>
      </p:sp>
    </p:spTree>
    <p:extLst>
      <p:ext uri="{BB962C8B-B14F-4D97-AF65-F5344CB8AC3E}">
        <p14:creationId xmlns:p14="http://schemas.microsoft.com/office/powerpoint/2010/main" val="212071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A4F1022-27A8-D04B-BBFF-4F5C67D9B6CF}"/>
              </a:ext>
            </a:extLst>
          </p:cNvPr>
          <p:cNvSpPr>
            <a:spLocks noGrp="1"/>
          </p:cNvSpPr>
          <p:nvPr>
            <p:ph idx="1"/>
          </p:nvPr>
        </p:nvSpPr>
        <p:spPr/>
        <p:txBody>
          <a:bodyPr/>
          <a:lstStyle/>
          <a:p>
            <a:r>
              <a:rPr lang="en-US" b="1" dirty="0">
                <a:solidFill>
                  <a:srgbClr val="000000"/>
                </a:solidFill>
                <a:sym typeface="Gill Sans" charset="0"/>
              </a:rPr>
              <a:t>Urine congophilia correlates with 24h proteinuria but is not the same biomarker</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9426" y="2331162"/>
            <a:ext cx="5453149" cy="4322618"/>
          </a:xfrm>
          <a:prstGeom prst="rect">
            <a:avLst/>
          </a:prstGeom>
        </p:spPr>
      </p:pic>
      <p:sp>
        <p:nvSpPr>
          <p:cNvPr id="7" name="Text Box 5"/>
          <p:cNvSpPr txBox="1">
            <a:spLocks noChangeArrowheads="1"/>
          </p:cNvSpPr>
          <p:nvPr/>
        </p:nvSpPr>
        <p:spPr bwMode="auto">
          <a:xfrm>
            <a:off x="7965034" y="6293220"/>
            <a:ext cx="4141241" cy="276999"/>
          </a:xfrm>
          <a:prstGeom prst="rect">
            <a:avLst/>
          </a:prstGeom>
          <a:noFill/>
          <a:ln w="9525">
            <a:noFill/>
            <a:miter lim="800000"/>
            <a:headEnd/>
            <a:tailEnd/>
          </a:ln>
          <a:effectLst/>
        </p:spPr>
        <p:txBody>
          <a:bodyPr wrap="square">
            <a:spAutoFit/>
          </a:bodyPr>
          <a:lstStyle/>
          <a:p>
            <a:pPr defTabSz="914400" fontAlgn="base">
              <a:spcBef>
                <a:spcPct val="0"/>
              </a:spcBef>
              <a:spcAft>
                <a:spcPct val="0"/>
              </a:spcAft>
            </a:pPr>
            <a:r>
              <a:rPr lang="en-US" sz="1200" b="1" dirty="0">
                <a:solidFill>
                  <a:schemeClr val="tx1">
                    <a:lumMod val="65000"/>
                    <a:lumOff val="35000"/>
                  </a:schemeClr>
                </a:solidFill>
                <a:latin typeface="Arial" panose="020B0604020202020204" pitchFamily="34" charset="0"/>
                <a:cs typeface="Arial" panose="020B0604020202020204" pitchFamily="34" charset="0"/>
                <a:sym typeface="Gill Sans" charset="0"/>
              </a:rPr>
              <a:t>MIDPE: Medically-indicated delivery for preeclampsia</a:t>
            </a:r>
          </a:p>
        </p:txBody>
      </p:sp>
      <p:sp>
        <p:nvSpPr>
          <p:cNvPr id="2" name="Title 1">
            <a:extLst>
              <a:ext uri="{FF2B5EF4-FFF2-40B4-BE49-F238E27FC236}">
                <a16:creationId xmlns:a16="http://schemas.microsoft.com/office/drawing/2014/main" id="{D3694A09-7888-3645-BBD8-1308AEDB1555}"/>
              </a:ext>
            </a:extLst>
          </p:cNvPr>
          <p:cNvSpPr>
            <a:spLocks noGrp="1"/>
          </p:cNvSpPr>
          <p:nvPr>
            <p:ph type="title"/>
          </p:nvPr>
        </p:nvSpPr>
        <p:spPr/>
        <p:txBody>
          <a:bodyPr>
            <a:normAutofit fontScale="90000"/>
          </a:bodyPr>
          <a:lstStyle/>
          <a:p>
            <a:r>
              <a:rPr lang="en-US" dirty="0">
                <a:solidFill>
                  <a:srgbClr val="000000"/>
                </a:solidFill>
                <a:sym typeface="Gill Sans" charset="0"/>
              </a:rPr>
              <a:t>Urine Congophilia ≠ Proteinuria</a:t>
            </a:r>
            <a:endParaRPr lang="en-US" dirty="0"/>
          </a:p>
        </p:txBody>
      </p:sp>
    </p:spTree>
    <p:extLst>
      <p:ext uri="{BB962C8B-B14F-4D97-AF65-F5344CB8AC3E}">
        <p14:creationId xmlns:p14="http://schemas.microsoft.com/office/powerpoint/2010/main" val="419654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6BA5DCE-EAB4-8847-87E9-FB08C3F5D9C7}"/>
              </a:ext>
            </a:extLst>
          </p:cNvPr>
          <p:cNvSpPr>
            <a:spLocks noGrp="1"/>
          </p:cNvSpPr>
          <p:nvPr>
            <p:ph idx="1"/>
          </p:nvPr>
        </p:nvSpPr>
        <p:spPr/>
        <p:txBody>
          <a:bodyPr/>
          <a:lstStyle/>
          <a:p>
            <a:r>
              <a:rPr lang="en-US" dirty="0"/>
              <a:t>Array (batch) direct format : congophilia “gold standard” (nitrocellulose = inert surface )</a:t>
            </a:r>
          </a:p>
          <a:p>
            <a:endParaRPr lang="en-US" dirty="0"/>
          </a:p>
          <a:p>
            <a:endParaRPr lang="en-US" dirty="0"/>
          </a:p>
        </p:txBody>
      </p:sp>
      <p:grpSp>
        <p:nvGrpSpPr>
          <p:cNvPr id="14" name="Group 13">
            <a:extLst>
              <a:ext uri="{FF2B5EF4-FFF2-40B4-BE49-F238E27FC236}">
                <a16:creationId xmlns:a16="http://schemas.microsoft.com/office/drawing/2014/main" id="{692DD613-DFD8-2B47-AF05-3A445F03E687}"/>
              </a:ext>
            </a:extLst>
          </p:cNvPr>
          <p:cNvGrpSpPr/>
          <p:nvPr/>
        </p:nvGrpSpPr>
        <p:grpSpPr>
          <a:xfrm>
            <a:off x="1743438" y="2373290"/>
            <a:ext cx="8705124" cy="3700146"/>
            <a:chOff x="2179338" y="2373290"/>
            <a:chExt cx="8705124" cy="3700146"/>
          </a:xfrm>
        </p:grpSpPr>
        <p:pic>
          <p:nvPicPr>
            <p:cNvPr id="4" name="Picture 3" descr="Mb2_030211_a_Pix6.jpg"/>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l="5483" t="3935" r="2680"/>
            <a:stretch/>
          </p:blipFill>
          <p:spPr>
            <a:xfrm rot="5400000">
              <a:off x="4834176" y="3099815"/>
              <a:ext cx="2828741" cy="2210092"/>
            </a:xfrm>
            <a:prstGeom prst="rect">
              <a:avLst/>
            </a:prstGeom>
          </p:spPr>
        </p:pic>
        <p:pic>
          <p:nvPicPr>
            <p:cNvPr id="5" name="Picture 4" descr="Mb2_030211_b_Pix1.jpg"/>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rot="5400000">
              <a:off x="1959531" y="3113423"/>
              <a:ext cx="2828740" cy="2182874"/>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6035" y="2949235"/>
              <a:ext cx="1760113" cy="3124201"/>
            </a:xfrm>
            <a:prstGeom prst="rect">
              <a:avLst/>
            </a:prstGeom>
            <a:ln>
              <a:solidFill>
                <a:srgbClr val="000000"/>
              </a:solidFill>
            </a:ln>
          </p:spPr>
        </p:pic>
        <p:sp>
          <p:nvSpPr>
            <p:cNvPr id="7" name="Rectangle 2"/>
            <p:cNvSpPr>
              <a:spLocks noChangeArrowheads="1"/>
            </p:cNvSpPr>
            <p:nvPr/>
          </p:nvSpPr>
          <p:spPr bwMode="auto">
            <a:xfrm>
              <a:off x="2179338" y="2373290"/>
              <a:ext cx="2286000" cy="459100"/>
            </a:xfrm>
            <a:prstGeom prst="rect">
              <a:avLst/>
            </a:prstGeom>
            <a:noFill/>
            <a:ln w="12700">
              <a:noFill/>
              <a:miter lim="800000"/>
              <a:headEnd/>
              <a:tailEnd/>
            </a:ln>
          </p:spPr>
          <p:txBody>
            <a:bodyPr wrap="square" lIns="90488" tIns="44450" rIns="90488" bIns="44450">
              <a:spAutoFit/>
            </a:bodyPr>
            <a:lstStyle/>
            <a:p>
              <a:pPr algn="ctr" defTabSz="914400"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pix1: before</a:t>
              </a:r>
            </a:p>
          </p:txBody>
        </p:sp>
        <p:sp>
          <p:nvSpPr>
            <p:cNvPr id="8" name="Rectangle 2"/>
            <p:cNvSpPr>
              <a:spLocks noChangeArrowheads="1"/>
            </p:cNvSpPr>
            <p:nvPr/>
          </p:nvSpPr>
          <p:spPr bwMode="auto">
            <a:xfrm>
              <a:off x="5143499" y="2378268"/>
              <a:ext cx="2286000" cy="459100"/>
            </a:xfrm>
            <a:prstGeom prst="rect">
              <a:avLst/>
            </a:prstGeom>
            <a:noFill/>
            <a:ln w="12700">
              <a:noFill/>
              <a:miter lim="800000"/>
              <a:headEnd/>
              <a:tailEnd/>
            </a:ln>
          </p:spPr>
          <p:txBody>
            <a:bodyPr wrap="square" lIns="90488" tIns="44450" rIns="90488" bIns="44450">
              <a:spAutoFit/>
            </a:bodyPr>
            <a:lstStyle/>
            <a:p>
              <a:pPr algn="ctr" defTabSz="914400"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pix2: after</a:t>
              </a:r>
            </a:p>
          </p:txBody>
        </p:sp>
        <p:sp>
          <p:nvSpPr>
            <p:cNvPr id="9" name="Rectangle 2"/>
            <p:cNvSpPr>
              <a:spLocks noChangeArrowheads="1"/>
            </p:cNvSpPr>
            <p:nvPr/>
          </p:nvSpPr>
          <p:spPr bwMode="auto">
            <a:xfrm>
              <a:off x="7868052" y="2376494"/>
              <a:ext cx="3016410" cy="459100"/>
            </a:xfrm>
            <a:prstGeom prst="rect">
              <a:avLst/>
            </a:prstGeom>
            <a:noFill/>
            <a:ln w="12700">
              <a:noFill/>
              <a:miter lim="800000"/>
              <a:headEnd/>
              <a:tailEnd/>
            </a:ln>
          </p:spPr>
          <p:txBody>
            <a:bodyPr wrap="square" lIns="90488" tIns="44450" rIns="90488" bIns="44450">
              <a:spAutoFit/>
            </a:bodyPr>
            <a:lstStyle/>
            <a:p>
              <a:pPr algn="ctr" defTabSz="914400" eaLnBrk="0" fontAlgn="base" hangingPunct="0">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%CRR: 0-100</a:t>
              </a:r>
            </a:p>
          </p:txBody>
        </p:sp>
      </p:grpSp>
      <p:sp>
        <p:nvSpPr>
          <p:cNvPr id="11" name="Rectangle 10"/>
          <p:cNvSpPr/>
          <p:nvPr/>
        </p:nvSpPr>
        <p:spPr>
          <a:xfrm>
            <a:off x="348884" y="6290604"/>
            <a:ext cx="11611468" cy="523220"/>
          </a:xfrm>
          <a:prstGeom prst="rect">
            <a:avLst/>
          </a:prstGeom>
        </p:spPr>
        <p:txBody>
          <a:bodyPr wrap="square">
            <a:spAutoFit/>
          </a:bodyPr>
          <a:lstStyle/>
          <a:p>
            <a:pPr defTabSz="914400" fontAlgn="base">
              <a:spcBef>
                <a:spcPct val="0"/>
              </a:spcBef>
              <a:spcAft>
                <a:spcPct val="0"/>
              </a:spcAft>
            </a:pPr>
            <a:r>
              <a:rPr lang="en-US" sz="1400" i="1" dirty="0">
                <a:solidFill>
                  <a:srgbClr val="000000"/>
                </a:solidFill>
                <a:latin typeface="Gill Sans" charset="0"/>
                <a:sym typeface="Gill Sans" charset="0"/>
              </a:rPr>
              <a:t>Jonas SM, Deserno TM  Buhimschi CS, Makin J.  Choma MA. Buhimschi IA. Smartphone-based diagnostic for preeclampsia: an mHealth solution for administering the Congo Red Dot (CRD) test in settings with limited resources.  J Am Med Inform Assoc. 2015 </a:t>
            </a:r>
          </a:p>
        </p:txBody>
      </p:sp>
      <p:sp>
        <p:nvSpPr>
          <p:cNvPr id="2" name="Title 1">
            <a:extLst>
              <a:ext uri="{FF2B5EF4-FFF2-40B4-BE49-F238E27FC236}">
                <a16:creationId xmlns:a16="http://schemas.microsoft.com/office/drawing/2014/main" id="{5CF15B74-35E1-3F42-A18B-05894A8E79E1}"/>
              </a:ext>
            </a:extLst>
          </p:cNvPr>
          <p:cNvSpPr>
            <a:spLocks noGrp="1"/>
          </p:cNvSpPr>
          <p:nvPr>
            <p:ph type="title"/>
          </p:nvPr>
        </p:nvSpPr>
        <p:spPr/>
        <p:txBody>
          <a:bodyPr>
            <a:normAutofit fontScale="90000"/>
          </a:bodyPr>
          <a:lstStyle/>
          <a:p>
            <a:r>
              <a:rPr lang="en-US" dirty="0">
                <a:solidFill>
                  <a:srgbClr val="000000"/>
                </a:solidFill>
                <a:sym typeface="Gill Sans" charset="0"/>
              </a:rPr>
              <a:t>Urine Congophilia – Automation </a:t>
            </a:r>
            <a:endParaRPr lang="en-US" dirty="0"/>
          </a:p>
        </p:txBody>
      </p:sp>
    </p:spTree>
    <p:extLst>
      <p:ext uri="{BB962C8B-B14F-4D97-AF65-F5344CB8AC3E}">
        <p14:creationId xmlns:p14="http://schemas.microsoft.com/office/powerpoint/2010/main" val="105873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2120F0-F38F-934D-A869-C424853CFB58}"/>
              </a:ext>
            </a:extLst>
          </p:cNvPr>
          <p:cNvSpPr>
            <a:spLocks noGrp="1"/>
          </p:cNvSpPr>
          <p:nvPr>
            <p:ph idx="1"/>
          </p:nvPr>
        </p:nvSpPr>
        <p:spPr/>
        <p:txBody>
          <a:bodyPr/>
          <a:lstStyle/>
          <a:p>
            <a:r>
              <a:rPr lang="en-US" b="1" dirty="0">
                <a:solidFill>
                  <a:srgbClr val="000000"/>
                </a:solidFill>
                <a:sym typeface="Gill Sans" charset="0"/>
              </a:rPr>
              <a:t>“Sample-in-result-out” format (no washes)</a:t>
            </a:r>
          </a:p>
          <a:p>
            <a:r>
              <a:rPr lang="en-US" b="1" dirty="0">
                <a:sym typeface="Gill Sans" charset="0"/>
              </a:rPr>
              <a:t>Paper chromatography &amp; competitive affinity for cellulose</a:t>
            </a:r>
          </a:p>
        </p:txBody>
      </p:sp>
      <p:sp>
        <p:nvSpPr>
          <p:cNvPr id="23" name="Rectangle 22"/>
          <p:cNvSpPr/>
          <p:nvPr/>
        </p:nvSpPr>
        <p:spPr>
          <a:xfrm>
            <a:off x="332754" y="6157378"/>
            <a:ext cx="11673317" cy="523220"/>
          </a:xfrm>
          <a:prstGeom prst="rect">
            <a:avLst/>
          </a:prstGeom>
        </p:spPr>
        <p:txBody>
          <a:bodyPr wrap="square">
            <a:spAutoFit/>
          </a:bodyPr>
          <a:lstStyle/>
          <a:p>
            <a:pPr defTabSz="914400" fontAlgn="base">
              <a:spcBef>
                <a:spcPct val="0"/>
              </a:spcBef>
              <a:spcAft>
                <a:spcPct val="0"/>
              </a:spcAft>
            </a:pPr>
            <a:r>
              <a:rPr lang="en-US" sz="1400" i="1" dirty="0">
                <a:solidFill>
                  <a:srgbClr val="000000"/>
                </a:solidFill>
                <a:latin typeface="Gill Sans" charset="0"/>
                <a:sym typeface="Gill Sans" charset="0"/>
              </a:rPr>
              <a:t>Buhimschi IA, Buhimschi CS, Tagare H, Choma M, Jonas S. Methods and kits for detecting misfolded proteins. U.S. Patent Number 10,048,276 Filed April 1, 2015 (Yale University) issued August 14, 2018.</a:t>
            </a:r>
          </a:p>
        </p:txBody>
      </p:sp>
      <p:grpSp>
        <p:nvGrpSpPr>
          <p:cNvPr id="5" name="Group 4">
            <a:extLst>
              <a:ext uri="{FF2B5EF4-FFF2-40B4-BE49-F238E27FC236}">
                <a16:creationId xmlns:a16="http://schemas.microsoft.com/office/drawing/2014/main" id="{24F98224-35F4-974C-B235-E5D1C0047654}"/>
              </a:ext>
            </a:extLst>
          </p:cNvPr>
          <p:cNvGrpSpPr/>
          <p:nvPr/>
        </p:nvGrpSpPr>
        <p:grpSpPr>
          <a:xfrm>
            <a:off x="2265874" y="2682158"/>
            <a:ext cx="7660253" cy="3148263"/>
            <a:chOff x="2019300" y="2682158"/>
            <a:chExt cx="7660253" cy="3148263"/>
          </a:xfrm>
        </p:grpSpPr>
        <p:sp>
          <p:nvSpPr>
            <p:cNvPr id="16" name="Rounded Rectangle 15"/>
            <p:cNvSpPr/>
            <p:nvPr/>
          </p:nvSpPr>
          <p:spPr>
            <a:xfrm>
              <a:off x="6565688" y="3163112"/>
              <a:ext cx="3113865" cy="1447800"/>
            </a:xfrm>
            <a:prstGeom prst="roundRect">
              <a:avLst/>
            </a:prstGeom>
            <a:solidFill>
              <a:srgbClr val="FFFFFF">
                <a:lumMod val="95000"/>
              </a:srgbClr>
            </a:solidFill>
            <a:ln w="50800" cap="flat" cmpd="sng" algn="ctr">
              <a:solidFill>
                <a:srgbClr val="FFFFFF">
                  <a:lumMod val="50000"/>
                </a:srgbClr>
              </a:solidFill>
              <a:prstDash val="solid"/>
            </a:ln>
            <a:effectLst>
              <a:outerShdw blurRad="50800" dist="38100" dir="2700000" algn="tl" rotWithShape="0">
                <a:prstClr val="black">
                  <a:alpha val="40000"/>
                </a:prstClr>
              </a:outerShdw>
            </a:effectLst>
          </p:spPr>
          <p:txBody>
            <a:bodyPr rtlCol="0" anchor="ctr"/>
            <a:lstStyle/>
            <a:p>
              <a:pPr algn="ctr" defTabSz="914400" fontAlgn="base">
                <a:spcBef>
                  <a:spcPct val="0"/>
                </a:spcBef>
                <a:spcAft>
                  <a:spcPct val="0"/>
                </a:spcAft>
                <a:defRPr/>
              </a:pPr>
              <a:endParaRPr lang="en-US" sz="1400" kern="0" dirty="0">
                <a:solidFill>
                  <a:srgbClr val="000000"/>
                </a:solidFill>
                <a:latin typeface="Century Gothic"/>
                <a:sym typeface="Gill Sans" charset="0"/>
              </a:endParaRPr>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689947" y="3378660"/>
              <a:ext cx="2865345" cy="987555"/>
            </a:xfrm>
            <a:prstGeom prst="rect">
              <a:avLst/>
            </a:prstGeom>
          </p:spPr>
        </p:pic>
        <p:pic>
          <p:nvPicPr>
            <p:cNvPr id="18" name="Picture 17" descr="CRD Simple test_flattene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9300" y="2705055"/>
              <a:ext cx="3664744" cy="3073976"/>
            </a:xfrm>
            <a:prstGeom prst="rect">
              <a:avLst/>
            </a:prstGeom>
          </p:spPr>
        </p:pic>
        <p:sp>
          <p:nvSpPr>
            <p:cNvPr id="19" name="TextBox 18"/>
            <p:cNvSpPr txBox="1"/>
            <p:nvPr/>
          </p:nvSpPr>
          <p:spPr>
            <a:xfrm>
              <a:off x="6877919" y="2682158"/>
              <a:ext cx="2489400"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CRD Paper Test</a:t>
              </a:r>
            </a:p>
          </p:txBody>
        </p:sp>
        <p:sp>
          <p:nvSpPr>
            <p:cNvPr id="20" name="TextBox 19"/>
            <p:cNvSpPr txBox="1"/>
            <p:nvPr/>
          </p:nvSpPr>
          <p:spPr>
            <a:xfrm>
              <a:off x="6831267" y="4704792"/>
              <a:ext cx="766557"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Neg</a:t>
              </a:r>
            </a:p>
          </p:txBody>
        </p:sp>
        <p:sp>
          <p:nvSpPr>
            <p:cNvPr id="21" name="TextBox 20"/>
            <p:cNvSpPr txBox="1"/>
            <p:nvPr/>
          </p:nvSpPr>
          <p:spPr>
            <a:xfrm>
              <a:off x="7797707" y="4704792"/>
              <a:ext cx="679994"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WP</a:t>
              </a:r>
            </a:p>
          </p:txBody>
        </p:sp>
        <p:sp>
          <p:nvSpPr>
            <p:cNvPr id="22" name="TextBox 21"/>
            <p:cNvSpPr txBox="1"/>
            <p:nvPr/>
          </p:nvSpPr>
          <p:spPr>
            <a:xfrm>
              <a:off x="8831589" y="4704791"/>
              <a:ext cx="595035" cy="461665"/>
            </a:xfrm>
            <a:prstGeom prst="rect">
              <a:avLst/>
            </a:prstGeom>
            <a:noFill/>
          </p:spPr>
          <p:txBody>
            <a:bodyPr wrap="square" rtlCol="0">
              <a:spAutoFit/>
            </a:bodyPr>
            <a:lstStyle/>
            <a:p>
              <a:pPr algn="ctr" defTabSz="914400" fontAlgn="base">
                <a:spcBef>
                  <a:spcPct val="0"/>
                </a:spcBef>
                <a:spcAft>
                  <a:spcPct val="0"/>
                </a:spcAft>
              </a:pPr>
              <a:r>
                <a:rPr lang="en-US" sz="2400" b="1" dirty="0">
                  <a:solidFill>
                    <a:srgbClr val="000000"/>
                  </a:solidFill>
                  <a:latin typeface="Arial" panose="020B0604020202020204" pitchFamily="34" charset="0"/>
                  <a:cs typeface="Arial" panose="020B0604020202020204" pitchFamily="34" charset="0"/>
                  <a:sym typeface="Gill Sans" charset="0"/>
                </a:rPr>
                <a:t>SP</a:t>
              </a:r>
            </a:p>
          </p:txBody>
        </p:sp>
        <p:sp>
          <p:nvSpPr>
            <p:cNvPr id="2" name="Rectangle 1"/>
            <p:cNvSpPr/>
            <p:nvPr/>
          </p:nvSpPr>
          <p:spPr>
            <a:xfrm>
              <a:off x="6746598" y="5461089"/>
              <a:ext cx="2783391" cy="369332"/>
            </a:xfrm>
            <a:prstGeom prst="rect">
              <a:avLst/>
            </a:prstGeom>
          </p:spPr>
          <p:txBody>
            <a:bodyPr wrap="square">
              <a:spAutoFit/>
            </a:bodyPr>
            <a:lstStyle/>
            <a:p>
              <a:pPr algn="ctr" defTabSz="914400" eaLnBrk="0" fontAlgn="base" hangingPunct="0">
                <a:spcBef>
                  <a:spcPct val="0"/>
                </a:spcBef>
                <a:spcAft>
                  <a:spcPct val="0"/>
                </a:spcAft>
              </a:pPr>
              <a:r>
                <a:rPr lang="en-US" b="1" i="1" dirty="0">
                  <a:solidFill>
                    <a:srgbClr val="C00000"/>
                  </a:solidFill>
                  <a:latin typeface="Gill Sans" charset="0"/>
                  <a:sym typeface="Gill Sans" charset="0"/>
                </a:rPr>
                <a:t>Not every paper works!</a:t>
              </a:r>
            </a:p>
          </p:txBody>
        </p:sp>
      </p:grpSp>
      <p:sp>
        <p:nvSpPr>
          <p:cNvPr id="3" name="Title 2">
            <a:extLst>
              <a:ext uri="{FF2B5EF4-FFF2-40B4-BE49-F238E27FC236}">
                <a16:creationId xmlns:a16="http://schemas.microsoft.com/office/drawing/2014/main" id="{C0ECB7AA-EE85-004B-AA84-11CF419F6DBC}"/>
              </a:ext>
            </a:extLst>
          </p:cNvPr>
          <p:cNvSpPr>
            <a:spLocks noGrp="1"/>
          </p:cNvSpPr>
          <p:nvPr>
            <p:ph type="title"/>
          </p:nvPr>
        </p:nvSpPr>
        <p:spPr/>
        <p:txBody>
          <a:bodyPr>
            <a:normAutofit fontScale="90000"/>
          </a:bodyPr>
          <a:lstStyle/>
          <a:p>
            <a:r>
              <a:rPr lang="en-US" dirty="0">
                <a:solidFill>
                  <a:srgbClr val="000000"/>
                </a:solidFill>
                <a:sym typeface="Gill Sans" charset="0"/>
              </a:rPr>
              <a:t>Urine Congophilia – Point of Care </a:t>
            </a:r>
            <a:endParaRPr lang="en-US" dirty="0"/>
          </a:p>
        </p:txBody>
      </p:sp>
    </p:spTree>
    <p:extLst>
      <p:ext uri="{BB962C8B-B14F-4D97-AF65-F5344CB8AC3E}">
        <p14:creationId xmlns:p14="http://schemas.microsoft.com/office/powerpoint/2010/main" val="398961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7DA66DE-7F8A-5747-ABE6-EE0C86FC83CC}"/>
              </a:ext>
            </a:extLst>
          </p:cNvPr>
          <p:cNvSpPr>
            <a:spLocks noGrp="1"/>
          </p:cNvSpPr>
          <p:nvPr>
            <p:ph idx="1"/>
          </p:nvPr>
        </p:nvSpPr>
        <p:spPr>
          <a:xfrm>
            <a:off x="483231" y="4628048"/>
            <a:ext cx="11215904" cy="1558574"/>
          </a:xfrm>
        </p:spPr>
        <p:txBody>
          <a:bodyPr>
            <a:normAutofit/>
          </a:bodyPr>
          <a:lstStyle/>
          <a:p>
            <a:pPr fontAlgn="base">
              <a:spcBef>
                <a:spcPct val="0"/>
              </a:spcBef>
              <a:spcAft>
                <a:spcPct val="0"/>
              </a:spcAft>
            </a:pPr>
            <a:r>
              <a:rPr lang="en-US" sz="2400" dirty="0">
                <a:sym typeface="Gill Sans" charset="0"/>
              </a:rPr>
              <a:t>Real life (unselected) cohort: any gestational age, multiples, any co-morbidity</a:t>
            </a:r>
          </a:p>
          <a:p>
            <a:pPr fontAlgn="base">
              <a:spcBef>
                <a:spcPct val="0"/>
              </a:spcBef>
              <a:spcAft>
                <a:spcPct val="0"/>
              </a:spcAft>
            </a:pPr>
            <a:r>
              <a:rPr lang="en-US" sz="2400" dirty="0">
                <a:sym typeface="Gill Sans" charset="0"/>
              </a:rPr>
              <a:t>Clinically trained research nurses ran the test POC </a:t>
            </a:r>
          </a:p>
          <a:p>
            <a:pPr fontAlgn="base">
              <a:spcBef>
                <a:spcPct val="0"/>
              </a:spcBef>
              <a:spcAft>
                <a:spcPct val="0"/>
              </a:spcAft>
            </a:pPr>
            <a:r>
              <a:rPr lang="en-US" sz="2400" dirty="0">
                <a:sym typeface="Gill Sans" charset="0"/>
              </a:rPr>
              <a:t>Reference: adjudicated diagnosis of preeclampsia</a:t>
            </a:r>
          </a:p>
          <a:p>
            <a:pPr fontAlgn="base">
              <a:spcBef>
                <a:spcPct val="0"/>
              </a:spcBef>
              <a:spcAft>
                <a:spcPct val="0"/>
              </a:spcAft>
            </a:pPr>
            <a:r>
              <a:rPr lang="en-US" sz="2400" dirty="0">
                <a:sym typeface="Gill Sans" charset="0"/>
              </a:rPr>
              <a:t>Sens, Spec, PPV, NPV; 80%, 89%, 74%, 92%</a:t>
            </a:r>
            <a:endParaRPr lang="en-US" sz="2400" b="1" i="1" dirty="0">
              <a:solidFill>
                <a:srgbClr val="C00000"/>
              </a:solidFill>
              <a:sym typeface="Gill Sans" charset="0"/>
            </a:endParaRPr>
          </a:p>
        </p:txBody>
      </p:sp>
      <p:sp>
        <p:nvSpPr>
          <p:cNvPr id="5" name="Rectangle 4"/>
          <p:cNvSpPr/>
          <p:nvPr/>
        </p:nvSpPr>
        <p:spPr>
          <a:xfrm>
            <a:off x="2194848" y="1074484"/>
            <a:ext cx="7792669" cy="584775"/>
          </a:xfrm>
          <a:prstGeom prst="rect">
            <a:avLst/>
          </a:prstGeom>
        </p:spPr>
        <p:txBody>
          <a:bodyPr wrap="square">
            <a:spAutoFit/>
          </a:bodyPr>
          <a:lstStyle/>
          <a:p>
            <a:pPr algn="ctr" defTabSz="914400" fontAlgn="base">
              <a:spcBef>
                <a:spcPct val="0"/>
              </a:spcBef>
              <a:spcAft>
                <a:spcPct val="0"/>
              </a:spcAft>
            </a:pPr>
            <a:r>
              <a:rPr lang="en-US" sz="1600" b="1" i="1" dirty="0">
                <a:solidFill>
                  <a:srgbClr val="C00000"/>
                </a:solidFill>
                <a:latin typeface="Arial" panose="020B0604020202020204" pitchFamily="34" charset="0"/>
                <a:cs typeface="Arial" panose="020B0604020202020204" pitchFamily="34" charset="0"/>
                <a:sym typeface="Gill Sans" charset="0"/>
              </a:rPr>
              <a:t>Validation Study in antenatal triage (Ohio): 346 prospectively enrolled women </a:t>
            </a:r>
          </a:p>
          <a:p>
            <a:pPr algn="ctr" defTabSz="914400" fontAlgn="base">
              <a:spcBef>
                <a:spcPct val="0"/>
              </a:spcBef>
              <a:spcAft>
                <a:spcPct val="0"/>
              </a:spcAft>
            </a:pPr>
            <a:r>
              <a:rPr lang="en-US" sz="1600" b="1" i="1" dirty="0">
                <a:solidFill>
                  <a:srgbClr val="C00000"/>
                </a:solidFill>
                <a:latin typeface="Arial" panose="020B0604020202020204" pitchFamily="34" charset="0"/>
                <a:cs typeface="Arial" panose="020B0604020202020204" pitchFamily="34" charset="0"/>
                <a:sym typeface="Gill Sans" charset="0"/>
              </a:rPr>
              <a:t>(rule-out preeclampsia) (2019)</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503" y="1781293"/>
            <a:ext cx="11215905" cy="2449451"/>
          </a:xfrm>
          <a:prstGeom prst="rect">
            <a:avLst/>
          </a:prstGeom>
          <a:ln w="3175">
            <a:solidFill>
              <a:srgbClr val="000099"/>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260CE60-A7CF-CB47-9281-C009116D6F86}"/>
              </a:ext>
            </a:extLst>
          </p:cNvPr>
          <p:cNvSpPr>
            <a:spLocks noGrp="1"/>
          </p:cNvSpPr>
          <p:nvPr>
            <p:ph type="title"/>
          </p:nvPr>
        </p:nvSpPr>
        <p:spPr>
          <a:xfrm>
            <a:off x="833386" y="250818"/>
            <a:ext cx="10515600" cy="474980"/>
          </a:xfrm>
        </p:spPr>
        <p:txBody>
          <a:bodyPr>
            <a:normAutofit fontScale="90000"/>
          </a:bodyPr>
          <a:lstStyle/>
          <a:p>
            <a:r>
              <a:rPr lang="en-US" dirty="0">
                <a:solidFill>
                  <a:srgbClr val="000000"/>
                </a:solidFill>
                <a:sym typeface="Gill Sans" charset="0"/>
              </a:rPr>
              <a:t>Urine Congophilia – POC </a:t>
            </a:r>
            <a:r>
              <a:rPr lang="el-GR" dirty="0">
                <a:solidFill>
                  <a:srgbClr val="000000"/>
                </a:solidFill>
                <a:sym typeface="Gill Sans" charset="0"/>
              </a:rPr>
              <a:t>α</a:t>
            </a:r>
            <a:r>
              <a:rPr lang="en-US" dirty="0">
                <a:solidFill>
                  <a:srgbClr val="000000"/>
                </a:solidFill>
                <a:sym typeface="Gill Sans" charset="0"/>
              </a:rPr>
              <a:t> prototype</a:t>
            </a:r>
            <a:endParaRPr lang="en-US" dirty="0"/>
          </a:p>
        </p:txBody>
      </p:sp>
      <p:sp>
        <p:nvSpPr>
          <p:cNvPr id="8" name="Rectangle 7"/>
          <p:cNvSpPr/>
          <p:nvPr/>
        </p:nvSpPr>
        <p:spPr>
          <a:xfrm>
            <a:off x="483231" y="6186622"/>
            <a:ext cx="11454003" cy="523220"/>
          </a:xfrm>
          <a:prstGeom prst="rect">
            <a:avLst/>
          </a:prstGeom>
        </p:spPr>
        <p:txBody>
          <a:bodyPr wrap="square">
            <a:spAutoFit/>
          </a:bodyPr>
          <a:lstStyle/>
          <a:p>
            <a:pPr defTabSz="914400" fontAlgn="base">
              <a:spcBef>
                <a:spcPct val="0"/>
              </a:spcBef>
              <a:spcAft>
                <a:spcPct val="0"/>
              </a:spcAft>
            </a:pPr>
            <a:r>
              <a:rPr lang="en-US" sz="1400" i="1" dirty="0">
                <a:solidFill>
                  <a:srgbClr val="000000"/>
                </a:solidFill>
                <a:latin typeface="Gill Sans" charset="0"/>
                <a:sym typeface="Gill Sans" charset="0"/>
              </a:rPr>
              <a:t>Rood KM, Buhimschi CS, Dible T, Webster S, Zhao G, Samuels P, Buhimschi IA. Congo Red Dot Paper Test for Antenatal Triage and Rapid Identification of Preeclampsia. EClinicalMedicine. 2019 Mar 1;8:47-56. doi: 10.1016/j.eclinm.2019.02.004. </a:t>
            </a:r>
          </a:p>
        </p:txBody>
      </p:sp>
    </p:spTree>
    <p:extLst>
      <p:ext uri="{BB962C8B-B14F-4D97-AF65-F5344CB8AC3E}">
        <p14:creationId xmlns:p14="http://schemas.microsoft.com/office/powerpoint/2010/main" val="298659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CCE2B-74BE-E24E-A601-263477435229}"/>
              </a:ext>
            </a:extLst>
          </p:cNvPr>
          <p:cNvSpPr>
            <a:spLocks noGrp="1"/>
          </p:cNvSpPr>
          <p:nvPr>
            <p:ph idx="4294967295"/>
          </p:nvPr>
        </p:nvSpPr>
        <p:spPr>
          <a:xfrm>
            <a:off x="838200" y="1629568"/>
            <a:ext cx="10515600" cy="3598863"/>
          </a:xfrm>
        </p:spPr>
        <p:txBody>
          <a:bodyPr>
            <a:normAutofit fontScale="92500" lnSpcReduction="10000"/>
          </a:bodyPr>
          <a:lstStyle/>
          <a:p>
            <a:pPr marL="0" indent="0" algn="ctr">
              <a:buNone/>
            </a:pPr>
            <a:r>
              <a:rPr lang="en-US" sz="4800" dirty="0"/>
              <a:t>PART I</a:t>
            </a:r>
          </a:p>
          <a:p>
            <a:pPr marL="0" indent="0" algn="ctr">
              <a:buNone/>
            </a:pPr>
            <a:endParaRPr lang="en-US" sz="4800" dirty="0"/>
          </a:p>
          <a:p>
            <a:pPr marL="0" indent="0" algn="ctr">
              <a:buNone/>
            </a:pPr>
            <a:r>
              <a:rPr lang="en-US" sz="4800" dirty="0">
                <a:latin typeface="Arial" panose="020B0604020202020204" pitchFamily="34" charset="0"/>
                <a:cs typeface="Arial" panose="020B0604020202020204" pitchFamily="34" charset="0"/>
              </a:rPr>
              <a:t>Clinical Context of Preeclampsia </a:t>
            </a:r>
          </a:p>
          <a:p>
            <a:pPr marL="0" indent="0" algn="ctr">
              <a:buNone/>
            </a:pPr>
            <a:r>
              <a:rPr lang="en-US" sz="2600" dirty="0">
                <a:latin typeface="Arial" panose="020B0604020202020204" pitchFamily="34" charset="0"/>
                <a:cs typeface="Arial" panose="020B0604020202020204" pitchFamily="34" charset="0"/>
              </a:rPr>
              <a:t>&amp;</a:t>
            </a:r>
          </a:p>
          <a:p>
            <a:pPr marL="0" indent="0" algn="ctr">
              <a:buNone/>
            </a:pPr>
            <a:r>
              <a:rPr lang="en-US" sz="4800" dirty="0">
                <a:latin typeface="Arial" panose="020B0604020202020204" pitchFamily="34" charset="0"/>
                <a:cs typeface="Arial" panose="020B0604020202020204" pitchFamily="34" charset="0"/>
              </a:rPr>
              <a:t>Science Behind the Congo Red Point-of-Care Test </a:t>
            </a:r>
          </a:p>
          <a:p>
            <a:pPr marL="0" indent="0" algn="ctr">
              <a:buNone/>
            </a:pP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832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2562268" y="6414256"/>
            <a:ext cx="7504106" cy="40011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US" sz="2000" b="1" i="1" dirty="0">
                <a:solidFill>
                  <a:srgbClr val="FF0000"/>
                </a:solidFill>
                <a:latin typeface="Arial" panose="020B0604020202020204" pitchFamily="34" charset="0"/>
                <a:cs typeface="Arial" panose="020B0604020202020204" pitchFamily="34" charset="0"/>
                <a:sym typeface="Gill Sans" charset="0"/>
              </a:rPr>
              <a:t>Problem is in the definition and classification of HDP &amp; PE ! </a:t>
            </a:r>
          </a:p>
        </p:txBody>
      </p:sp>
      <p:sp>
        <p:nvSpPr>
          <p:cNvPr id="5" name="Title 4">
            <a:extLst>
              <a:ext uri="{FF2B5EF4-FFF2-40B4-BE49-F238E27FC236}">
                <a16:creationId xmlns:a16="http://schemas.microsoft.com/office/drawing/2014/main" id="{1887B0E0-AA1A-C54C-80FB-77BCD6E5FA30}"/>
              </a:ext>
            </a:extLst>
          </p:cNvPr>
          <p:cNvSpPr>
            <a:spLocks noGrp="1"/>
          </p:cNvSpPr>
          <p:nvPr>
            <p:ph type="title"/>
          </p:nvPr>
        </p:nvSpPr>
        <p:spPr/>
        <p:txBody>
          <a:bodyPr>
            <a:normAutofit fontScale="90000"/>
          </a:bodyPr>
          <a:lstStyle/>
          <a:p>
            <a:r>
              <a:rPr lang="en-US" dirty="0">
                <a:solidFill>
                  <a:srgbClr val="000000"/>
                </a:solidFill>
                <a:sym typeface="Gill Sans" charset="0"/>
              </a:rPr>
              <a:t>Outlier Analysis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65896909"/>
              </p:ext>
            </p:extLst>
          </p:nvPr>
        </p:nvGraphicFramePr>
        <p:xfrm>
          <a:off x="227076" y="1055985"/>
          <a:ext cx="11737848" cy="5239471"/>
        </p:xfrm>
        <a:graphic>
          <a:graphicData uri="http://schemas.openxmlformats.org/drawingml/2006/table">
            <a:tbl>
              <a:tblPr firstRow="1" firstCol="1" bandRow="1">
                <a:tableStyleId>{5C22544A-7EE6-4342-B048-85BDC9FD1C3A}</a:tableStyleId>
              </a:tblPr>
              <a:tblGrid>
                <a:gridCol w="1334282">
                  <a:extLst>
                    <a:ext uri="{9D8B030D-6E8A-4147-A177-3AD203B41FA5}">
                      <a16:colId xmlns:a16="http://schemas.microsoft.com/office/drawing/2014/main" val="181080476"/>
                    </a:ext>
                  </a:extLst>
                </a:gridCol>
                <a:gridCol w="1334282">
                  <a:extLst>
                    <a:ext uri="{9D8B030D-6E8A-4147-A177-3AD203B41FA5}">
                      <a16:colId xmlns:a16="http://schemas.microsoft.com/office/drawing/2014/main" val="3394008919"/>
                    </a:ext>
                  </a:extLst>
                </a:gridCol>
                <a:gridCol w="3166832">
                  <a:extLst>
                    <a:ext uri="{9D8B030D-6E8A-4147-A177-3AD203B41FA5}">
                      <a16:colId xmlns:a16="http://schemas.microsoft.com/office/drawing/2014/main" val="599311778"/>
                    </a:ext>
                  </a:extLst>
                </a:gridCol>
                <a:gridCol w="5902452">
                  <a:extLst>
                    <a:ext uri="{9D8B030D-6E8A-4147-A177-3AD203B41FA5}">
                      <a16:colId xmlns:a16="http://schemas.microsoft.com/office/drawing/2014/main" val="3308896597"/>
                    </a:ext>
                  </a:extLst>
                </a:gridCol>
              </a:tblGrid>
              <a:tr h="545551">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Clinical Outcome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Adjudicated</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Diagnosis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Positive CRD Test Result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Case Notes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1204410330"/>
                  </a:ext>
                </a:extLst>
              </a:tr>
              <a:tr h="246066">
                <a:tc rowSpan="4">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MIDPE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212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row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201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n = 181</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True negative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Unanimous concordance ruling out PE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1092850595"/>
                  </a:ext>
                </a:extLst>
              </a:tr>
              <a:tr h="49099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n = 20</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False positive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Cases in this category were medically indicated deliveries due to worsening chronic nephropathy, worsening crHTN or gestHT without a call of PE or spPE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624329762"/>
                  </a:ext>
                </a:extLst>
              </a:tr>
              <a:tr h="613745">
                <a:tc vMerge="1">
                  <a:txBody>
                    <a:bodyPr/>
                    <a:lstStyle/>
                    <a:p>
                      <a:endParaRPr lang="en-US"/>
                    </a:p>
                  </a:txBody>
                  <a:tcPr/>
                </a:tc>
                <a:tc row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11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n = 3</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False negative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Case adjudication was of PE w/o severe features or crHTN with spPE. All 3 cases were managed expectantly and all had medically indicated preterm deliveries for NRFHR or PPROM</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2888204222"/>
                  </a:ext>
                </a:extLst>
              </a:tr>
              <a:tr h="73649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n = 8</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True positive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CRD concurred with the adjudicated diagnosis. All these cases were admitted following initial evaluation in triage (7 with a PE dg and 1 with uncertain PE status). Delivery indications were for all preterm for NRFHR or PPROM</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4003678943"/>
                  </a:ext>
                </a:extLst>
              </a:tr>
              <a:tr h="490996">
                <a:tc rowSpan="4">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MIDPE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121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row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36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n = 33</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True negative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CRD concurred with the adjudicated diagnosis. Most MIDPE indications were in context of non-specific headache and the majority were near-term or at term</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788746804"/>
                  </a:ext>
                </a:extLst>
              </a:tr>
              <a:tr h="36824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n = 3</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False positive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Case adjudication was crHTN while the managing team's call was PE w/o severe features or spPE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3877077259"/>
                  </a:ext>
                </a:extLst>
              </a:tr>
              <a:tr h="613745">
                <a:tc vMerge="1">
                  <a:txBody>
                    <a:bodyPr/>
                    <a:lstStyle/>
                    <a:p>
                      <a:endParaRPr lang="en-US"/>
                    </a:p>
                  </a:txBody>
                  <a:tcPr/>
                </a:tc>
                <a:tc rowSpan="2">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PE</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 = 85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NO, n = 16</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False negative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Delivery indications and adjudication concurred as PE w/o severe features, spPE in the context of crHTN or HELLP syndrome features absent hypertension or proteinuria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2997055753"/>
                  </a:ext>
                </a:extLst>
              </a:tr>
              <a:tr h="245498">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YES, n = 69</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True positive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tc>
                  <a:txBody>
                    <a:bodyPr/>
                    <a:lstStyle/>
                    <a:p>
                      <a:pPr marL="0" marR="0" algn="just">
                        <a:spcBef>
                          <a:spcPts val="0"/>
                        </a:spcBef>
                        <a:spcAft>
                          <a:spcPts val="0"/>
                        </a:spcAft>
                      </a:pPr>
                      <a:r>
                        <a:rPr lang="en-US" sz="1400" dirty="0">
                          <a:effectLst/>
                          <a:latin typeface="Arial" panose="020B0604020202020204" pitchFamily="34" charset="0"/>
                          <a:cs typeface="Arial" panose="020B0604020202020204" pitchFamily="34" charset="0"/>
                        </a:rPr>
                        <a:t>Unanimous concordance confirming PE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1374" marR="61374" marT="0" marB="0" anchor="ctr"/>
                </a:tc>
                <a:extLst>
                  <a:ext uri="{0D108BD9-81ED-4DB2-BD59-A6C34878D82A}">
                    <a16:rowId xmlns:a16="http://schemas.microsoft.com/office/drawing/2014/main" val="3928083746"/>
                  </a:ext>
                </a:extLst>
              </a:tr>
            </a:tbl>
          </a:graphicData>
        </a:graphic>
      </p:graphicFrame>
      <p:sp>
        <p:nvSpPr>
          <p:cNvPr id="4" name="Rectangle 3"/>
          <p:cNvSpPr/>
          <p:nvPr/>
        </p:nvSpPr>
        <p:spPr>
          <a:xfrm>
            <a:off x="1554480" y="1055985"/>
            <a:ext cx="1335024" cy="52541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106776" y="1603810"/>
            <a:ext cx="8858148" cy="4711940"/>
            <a:chOff x="3106776" y="1603810"/>
            <a:chExt cx="8858148" cy="4711940"/>
          </a:xfrm>
        </p:grpSpPr>
        <p:sp>
          <p:nvSpPr>
            <p:cNvPr id="8" name="Rectangle 7"/>
            <p:cNvSpPr/>
            <p:nvPr/>
          </p:nvSpPr>
          <p:spPr>
            <a:xfrm>
              <a:off x="3106776" y="1603810"/>
              <a:ext cx="8858148" cy="44444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106776" y="5871304"/>
              <a:ext cx="8858148" cy="44444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06776" y="3303307"/>
              <a:ext cx="8858148" cy="83432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06776" y="4165349"/>
              <a:ext cx="8858148" cy="65354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13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C7B3917-42F3-E84E-96E7-2C0B134A28F8}"/>
              </a:ext>
            </a:extLst>
          </p:cNvPr>
          <p:cNvSpPr>
            <a:spLocks noGrp="1"/>
          </p:cNvSpPr>
          <p:nvPr>
            <p:ph idx="1"/>
          </p:nvPr>
        </p:nvSpPr>
        <p:spPr>
          <a:xfrm>
            <a:off x="944078" y="1894391"/>
            <a:ext cx="10515600" cy="4704997"/>
          </a:xfrm>
        </p:spPr>
        <p:txBody>
          <a:bodyPr/>
          <a:lstStyle/>
          <a:p>
            <a:r>
              <a:rPr lang="en-US" sz="2400" baseline="30000" dirty="0">
                <a:ea typeface="Times New Roman" panose="02020603050405020304" pitchFamily="18" charset="0"/>
              </a:rPr>
              <a:t>McCarthy FP, Adetoba A, Gill C, et al. Urinary congophilia in women with hypertensive disorders of pregnancy and preexisting proteinuria or hypertension. Am J Obstet Gynecol 2016; 215: 464.e1–7.</a:t>
            </a:r>
          </a:p>
          <a:p>
            <a:r>
              <a:rPr lang="en-US" sz="2400" baseline="30000" dirty="0">
                <a:ea typeface="Times New Roman" panose="02020603050405020304" pitchFamily="18" charset="0"/>
              </a:rPr>
              <a:t>Sammar M, Syngelaki A, Sharabi-Nov A, Nicolaides K, Meiri H. Can Staining of Damaged Proteins in Urine Effectively Predict Preeclampsia? Fetal Diagn Ther 2017; 41: 23–31.</a:t>
            </a:r>
          </a:p>
          <a:p>
            <a:r>
              <a:rPr lang="en-US" sz="2400" baseline="30000" dirty="0">
                <a:ea typeface="Times New Roman" panose="02020603050405020304" pitchFamily="18" charset="0"/>
              </a:rPr>
              <a:t>Nagarajappa C, Rangappa SS, Suryanarayana R, Balakrishna S. Urinary congophilia in preeclampsia: Experience from a rural tertiary-care hospital in India. Pregnancy Hypertension 2018; 13: 83–86.</a:t>
            </a:r>
          </a:p>
          <a:p>
            <a:pPr marL="0" indent="0">
              <a:buNone/>
            </a:pPr>
            <a:endParaRPr lang="en-US" sz="2400" baseline="30000" dirty="0">
              <a:ea typeface="Times New Roman" panose="02020603050405020304" pitchFamily="18" charset="0"/>
            </a:endParaRPr>
          </a:p>
          <a:p>
            <a:pPr marL="0" indent="0">
              <a:buNone/>
            </a:pPr>
            <a:r>
              <a:rPr lang="en-US" baseline="30000" dirty="0"/>
              <a:t>*****************************************</a:t>
            </a:r>
          </a:p>
          <a:p>
            <a:pPr marL="0" indent="0">
              <a:buNone/>
            </a:pPr>
            <a:r>
              <a:rPr lang="en-US" sz="2400" b="1" i="1" dirty="0">
                <a:solidFill>
                  <a:srgbClr val="C00000"/>
                </a:solidFill>
              </a:rPr>
              <a:t>CONCLUSIONS (Nagarajappa): </a:t>
            </a:r>
            <a:r>
              <a:rPr lang="en-US" sz="2200" i="1" dirty="0"/>
              <a:t>This study confirms the presence of urinary congophilia in Indian pregnant women with preeclampsia. Furthermore, our study shows that urinary congophilia is not affected by clinical variables like gestational age of onset, severity, superimposition by eclampsia and complication by intrauterine growth restriction and intrauterine death. Urinary congophilia can be used to differentially identify preeclamptic pregnant women from normotensive pregnant women.</a:t>
            </a:r>
          </a:p>
        </p:txBody>
      </p:sp>
      <p:sp>
        <p:nvSpPr>
          <p:cNvPr id="5" name="Text Box 5"/>
          <p:cNvSpPr txBox="1">
            <a:spLocks noChangeArrowheads="1"/>
          </p:cNvSpPr>
          <p:nvPr/>
        </p:nvSpPr>
        <p:spPr bwMode="auto">
          <a:xfrm>
            <a:off x="2595527" y="1066966"/>
            <a:ext cx="7398179" cy="523220"/>
          </a:xfrm>
          <a:prstGeom prst="rect">
            <a:avLst/>
          </a:prstGeom>
          <a:noFill/>
          <a:ln w="9525">
            <a:noFill/>
            <a:miter lim="800000"/>
            <a:headEnd/>
            <a:tailEnd/>
          </a:ln>
          <a:effectLst/>
        </p:spPr>
        <p:txBody>
          <a:bodyPr wrap="none">
            <a:spAutoFit/>
          </a:bodyPr>
          <a:lstStyle/>
          <a:p>
            <a:r>
              <a:rPr lang="en-US" sz="2800" b="1" i="1" dirty="0">
                <a:solidFill>
                  <a:srgbClr val="C00000"/>
                </a:solidFill>
                <a:latin typeface="Arial" panose="020B0604020202020204" pitchFamily="34" charset="0"/>
                <a:cs typeface="Arial" panose="020B0604020202020204" pitchFamily="34" charset="0"/>
              </a:rPr>
              <a:t>Research lab direct format (nitrocellulose)</a:t>
            </a:r>
          </a:p>
        </p:txBody>
      </p:sp>
      <p:sp>
        <p:nvSpPr>
          <p:cNvPr id="2" name="Title 1">
            <a:extLst>
              <a:ext uri="{FF2B5EF4-FFF2-40B4-BE49-F238E27FC236}">
                <a16:creationId xmlns:a16="http://schemas.microsoft.com/office/drawing/2014/main" id="{D5A55445-7DDE-8947-8E90-56624A8145AB}"/>
              </a:ext>
            </a:extLst>
          </p:cNvPr>
          <p:cNvSpPr>
            <a:spLocks noGrp="1"/>
          </p:cNvSpPr>
          <p:nvPr>
            <p:ph type="title"/>
          </p:nvPr>
        </p:nvSpPr>
        <p:spPr/>
        <p:txBody>
          <a:bodyPr>
            <a:normAutofit fontScale="90000"/>
          </a:bodyPr>
          <a:lstStyle/>
          <a:p>
            <a:r>
              <a:rPr lang="en-US" dirty="0"/>
              <a:t>Studies by Others</a:t>
            </a:r>
          </a:p>
        </p:txBody>
      </p:sp>
    </p:spTree>
    <p:extLst>
      <p:ext uri="{BB962C8B-B14F-4D97-AF65-F5344CB8AC3E}">
        <p14:creationId xmlns:p14="http://schemas.microsoft.com/office/powerpoint/2010/main" val="287842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260CE60-A7CF-CB47-9281-C009116D6F86}"/>
              </a:ext>
            </a:extLst>
          </p:cNvPr>
          <p:cNvSpPr>
            <a:spLocks noGrp="1"/>
          </p:cNvSpPr>
          <p:nvPr>
            <p:ph type="title"/>
          </p:nvPr>
        </p:nvSpPr>
        <p:spPr>
          <a:xfrm>
            <a:off x="833386" y="250818"/>
            <a:ext cx="10515600" cy="474980"/>
          </a:xfrm>
        </p:spPr>
        <p:txBody>
          <a:bodyPr>
            <a:normAutofit fontScale="90000"/>
          </a:bodyPr>
          <a:lstStyle/>
          <a:p>
            <a:r>
              <a:rPr lang="en-US" dirty="0">
                <a:solidFill>
                  <a:srgbClr val="000000"/>
                </a:solidFill>
                <a:sym typeface="Gill Sans" charset="0"/>
              </a:rPr>
              <a:t>Urine Congophilia – POC </a:t>
            </a:r>
            <a:r>
              <a:rPr lang="el-GR" dirty="0">
                <a:solidFill>
                  <a:srgbClr val="000000"/>
                </a:solidFill>
                <a:sym typeface="Gill Sans" charset="0"/>
              </a:rPr>
              <a:t>β</a:t>
            </a:r>
            <a:r>
              <a:rPr lang="en-US" dirty="0">
                <a:solidFill>
                  <a:srgbClr val="000000"/>
                </a:solidFill>
                <a:sym typeface="Gill Sans" charset="0"/>
              </a:rPr>
              <a:t> prototype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0620" y="1232816"/>
            <a:ext cx="10198366" cy="3028335"/>
          </a:xfrm>
          <a:prstGeom prst="rect">
            <a:avLst/>
          </a:prstGeom>
          <a:ln w="3175">
            <a:solidFill>
              <a:srgbClr val="000099"/>
            </a:solidFill>
          </a:ln>
          <a:effectLst>
            <a:outerShdw blurRad="50800" dist="38100" dir="2700000" algn="tl" rotWithShape="0">
              <a:prstClr val="black">
                <a:alpha val="40000"/>
              </a:prstClr>
            </a:outerShdw>
          </a:effectLst>
        </p:spPr>
      </p:pic>
      <p:sp>
        <p:nvSpPr>
          <p:cNvPr id="9" name="Rectangle 8"/>
          <p:cNvSpPr/>
          <p:nvPr/>
        </p:nvSpPr>
        <p:spPr>
          <a:xfrm>
            <a:off x="404847" y="5953329"/>
            <a:ext cx="11454003" cy="788036"/>
          </a:xfrm>
          <a:prstGeom prst="rect">
            <a:avLst/>
          </a:prstGeom>
        </p:spPr>
        <p:txBody>
          <a:bodyPr wrap="square">
            <a:spAutoFit/>
          </a:bodyPr>
          <a:lstStyle/>
          <a:p>
            <a:pPr>
              <a:lnSpc>
                <a:spcPts val="1800"/>
              </a:lnSpc>
            </a:pPr>
            <a:r>
              <a:rPr lang="en-US" b="1" i="1" dirty="0"/>
              <a:t>Bracken H, Buhimschi IA, Rahman A, Smith PRS, Pervin J, Rouf S, Bousieguez M, López LG, Buhimschi CS, Easterling T, Winikoff B. Congo red test for identification of preeclampsia: Results of a prospective diagnostic case-control study in Bangladesh and Mexico. EClinicalMedicine. 2020 Dec 22;31:100678. doi: 10.1016/j.eclinm.2020.100678. </a:t>
            </a:r>
          </a:p>
        </p:txBody>
      </p:sp>
      <p:sp>
        <p:nvSpPr>
          <p:cNvPr id="11" name="Text Box 5"/>
          <p:cNvSpPr txBox="1">
            <a:spLocks noChangeArrowheads="1"/>
          </p:cNvSpPr>
          <p:nvPr/>
        </p:nvSpPr>
        <p:spPr bwMode="auto">
          <a:xfrm>
            <a:off x="2342446" y="4496428"/>
            <a:ext cx="7504106" cy="40011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US" sz="2000" b="1" i="1" dirty="0">
                <a:solidFill>
                  <a:srgbClr val="C00000"/>
                </a:solidFill>
                <a:latin typeface="Arial" panose="020B0604020202020204" pitchFamily="34" charset="0"/>
                <a:cs typeface="Arial" panose="020B0604020202020204" pitchFamily="34" charset="0"/>
                <a:sym typeface="Gill Sans" charset="0"/>
              </a:rPr>
              <a:t>Problem is in the definition and classification of HDP &amp; PE ! </a:t>
            </a:r>
          </a:p>
        </p:txBody>
      </p:sp>
      <p:grpSp>
        <p:nvGrpSpPr>
          <p:cNvPr id="3" name="Group 2"/>
          <p:cNvGrpSpPr/>
          <p:nvPr/>
        </p:nvGrpSpPr>
        <p:grpSpPr>
          <a:xfrm>
            <a:off x="2963486" y="4978054"/>
            <a:ext cx="6572633" cy="808925"/>
            <a:chOff x="2963486" y="4978054"/>
            <a:chExt cx="6572633" cy="808925"/>
          </a:xfrm>
        </p:grpSpPr>
        <p:sp>
          <p:nvSpPr>
            <p:cNvPr id="12" name="Text Box 5"/>
            <p:cNvSpPr txBox="1">
              <a:spLocks noChangeArrowheads="1"/>
            </p:cNvSpPr>
            <p:nvPr/>
          </p:nvSpPr>
          <p:spPr bwMode="auto">
            <a:xfrm>
              <a:off x="4103222" y="4978054"/>
              <a:ext cx="4293163" cy="40011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US" sz="2000" b="1" i="1" dirty="0">
                  <a:solidFill>
                    <a:srgbClr val="C00000"/>
                  </a:solidFill>
                  <a:latin typeface="Arial" panose="020B0604020202020204" pitchFamily="34" charset="0"/>
                  <a:cs typeface="Arial" panose="020B0604020202020204" pitchFamily="34" charset="0"/>
                  <a:sym typeface="Gill Sans" charset="0"/>
                </a:rPr>
                <a:t>PE in Mexico = PE in Bangladesh </a:t>
              </a:r>
            </a:p>
          </p:txBody>
        </p:sp>
        <p:cxnSp>
          <p:nvCxnSpPr>
            <p:cNvPr id="14" name="Straight Connector 13"/>
            <p:cNvCxnSpPr/>
            <p:nvPr/>
          </p:nvCxnSpPr>
          <p:spPr>
            <a:xfrm flipH="1">
              <a:off x="5906973" y="5062888"/>
              <a:ext cx="47529" cy="22963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 Box 5"/>
            <p:cNvSpPr txBox="1">
              <a:spLocks noChangeArrowheads="1"/>
            </p:cNvSpPr>
            <p:nvPr/>
          </p:nvSpPr>
          <p:spPr bwMode="auto">
            <a:xfrm>
              <a:off x="2963486" y="5386869"/>
              <a:ext cx="6572633" cy="40011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US" sz="2000" b="1" i="1" dirty="0">
                  <a:solidFill>
                    <a:srgbClr val="C00000"/>
                  </a:solidFill>
                  <a:latin typeface="Arial" panose="020B0604020202020204" pitchFamily="34" charset="0"/>
                  <a:cs typeface="Arial" panose="020B0604020202020204" pitchFamily="34" charset="0"/>
                  <a:sym typeface="Gill Sans" charset="0"/>
                </a:rPr>
                <a:t>Congophilia in Mexico = Congophilia in Bangladesh </a:t>
              </a:r>
            </a:p>
          </p:txBody>
        </p:sp>
        <p:cxnSp>
          <p:nvCxnSpPr>
            <p:cNvPr id="13" name="Straight Connector 12"/>
            <p:cNvCxnSpPr/>
            <p:nvPr/>
          </p:nvCxnSpPr>
          <p:spPr>
            <a:xfrm flipH="1">
              <a:off x="5906973" y="5472104"/>
              <a:ext cx="47529" cy="22963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10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5CF2A69-1AE8-3A46-9B03-4BC5B4FB619E}"/>
              </a:ext>
            </a:extLst>
          </p:cNvPr>
          <p:cNvSpPr>
            <a:spLocks noGrp="1"/>
          </p:cNvSpPr>
          <p:nvPr>
            <p:ph idx="1"/>
          </p:nvPr>
        </p:nvSpPr>
        <p:spPr>
          <a:xfrm>
            <a:off x="838200" y="1471967"/>
            <a:ext cx="10515600" cy="2127412"/>
          </a:xfrm>
        </p:spPr>
        <p:txBody>
          <a:bodyPr/>
          <a:lstStyle/>
          <a:p>
            <a:r>
              <a:rPr lang="en-US" b="1" dirty="0">
                <a:solidFill>
                  <a:srgbClr val="131313"/>
                </a:solidFill>
              </a:rPr>
              <a:t>Licensed by Yale University for further development</a:t>
            </a:r>
          </a:p>
          <a:p>
            <a:r>
              <a:rPr lang="en-US" b="1" dirty="0">
                <a:solidFill>
                  <a:srgbClr val="131313"/>
                </a:solidFill>
              </a:rPr>
              <a:t>Operational Feasibility Study in Ethiopia and Uganda supported by Grand Challenges Canada</a:t>
            </a:r>
          </a:p>
          <a:p>
            <a:r>
              <a:rPr lang="en-US" b="1" dirty="0">
                <a:solidFill>
                  <a:srgbClr val="131313"/>
                </a:solidFill>
              </a:rPr>
              <a:t>HELP ALONG THE WAY:</a:t>
            </a:r>
          </a:p>
          <a:p>
            <a:pPr marL="0" indent="0">
              <a:buNone/>
            </a:pPr>
            <a:endParaRPr lang="en-US" b="1" dirty="0">
              <a:solidFill>
                <a:srgbClr val="131313"/>
              </a:solidFill>
            </a:endParaRPr>
          </a:p>
          <a:p>
            <a:pPr marL="0" indent="0">
              <a:buNone/>
            </a:pPr>
            <a:endParaRPr lang="en-US" b="1" dirty="0">
              <a:solidFill>
                <a:srgbClr val="131313"/>
              </a:solidFill>
            </a:endParaRPr>
          </a:p>
          <a:p>
            <a:endParaRPr lang="en-US" b="1" dirty="0">
              <a:solidFill>
                <a:srgbClr val="131313"/>
              </a:solidFill>
            </a:endParaRPr>
          </a:p>
        </p:txBody>
      </p:sp>
      <p:sp>
        <p:nvSpPr>
          <p:cNvPr id="2" name="Title 1">
            <a:extLst>
              <a:ext uri="{FF2B5EF4-FFF2-40B4-BE49-F238E27FC236}">
                <a16:creationId xmlns:a16="http://schemas.microsoft.com/office/drawing/2014/main" id="{EBF0212E-88A6-024C-A50D-B794D2291DCE}"/>
              </a:ext>
            </a:extLst>
          </p:cNvPr>
          <p:cNvSpPr>
            <a:spLocks noGrp="1"/>
          </p:cNvSpPr>
          <p:nvPr>
            <p:ph type="title"/>
          </p:nvPr>
        </p:nvSpPr>
        <p:spPr/>
        <p:txBody>
          <a:bodyPr>
            <a:normAutofit fontScale="90000"/>
          </a:bodyPr>
          <a:lstStyle/>
          <a:p>
            <a:r>
              <a:rPr lang="en-US" dirty="0"/>
              <a:t>Next Steps</a:t>
            </a:r>
          </a:p>
        </p:txBody>
      </p:sp>
      <p:pic>
        <p:nvPicPr>
          <p:cNvPr id="14" name="Picture 13" descr="P:\Saving Lives at Birth\Communications\Logos\SLB logo_lowres.jpg">
            <a:extLst>
              <a:ext uri="{FF2B5EF4-FFF2-40B4-BE49-F238E27FC236}">
                <a16:creationId xmlns:a16="http://schemas.microsoft.com/office/drawing/2014/main" id="{4F151112-94EA-A84E-AF53-3FAB57760B4F}"/>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867743" y="3599378"/>
            <a:ext cx="10456515" cy="958327"/>
          </a:xfrm>
          <a:prstGeom prst="rect">
            <a:avLst/>
          </a:prstGeom>
          <a:noFill/>
          <a:ln>
            <a:noFill/>
          </a:ln>
        </p:spPr>
      </p:pic>
      <p:grpSp>
        <p:nvGrpSpPr>
          <p:cNvPr id="22" name="Group 21">
            <a:extLst>
              <a:ext uri="{FF2B5EF4-FFF2-40B4-BE49-F238E27FC236}">
                <a16:creationId xmlns:a16="http://schemas.microsoft.com/office/drawing/2014/main" id="{1D91985A-B63E-F441-A4AD-84AE39C0279D}"/>
              </a:ext>
            </a:extLst>
          </p:cNvPr>
          <p:cNvGrpSpPr/>
          <p:nvPr/>
        </p:nvGrpSpPr>
        <p:grpSpPr>
          <a:xfrm>
            <a:off x="581522" y="4877563"/>
            <a:ext cx="11028957" cy="1695197"/>
            <a:chOff x="838200" y="4876293"/>
            <a:chExt cx="11028957" cy="1695197"/>
          </a:xfrm>
        </p:grpSpPr>
        <p:pic>
          <p:nvPicPr>
            <p:cNvPr id="15" name="Picture 14">
              <a:extLst>
                <a:ext uri="{FF2B5EF4-FFF2-40B4-BE49-F238E27FC236}">
                  <a16:creationId xmlns:a16="http://schemas.microsoft.com/office/drawing/2014/main" id="{D4F7C9DE-C331-844B-AD9F-FAC7A15578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876293"/>
              <a:ext cx="1352873" cy="1693926"/>
            </a:xfrm>
            <a:prstGeom prst="rect">
              <a:avLst/>
            </a:prstGeom>
          </p:spPr>
        </p:pic>
        <p:pic>
          <p:nvPicPr>
            <p:cNvPr id="16" name="Picture 15">
              <a:extLst>
                <a:ext uri="{FF2B5EF4-FFF2-40B4-BE49-F238E27FC236}">
                  <a16:creationId xmlns:a16="http://schemas.microsoft.com/office/drawing/2014/main" id="{B0E5F114-3C25-D94B-895F-54F0C4D64D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19314" y="4876293"/>
              <a:ext cx="1392839" cy="1693926"/>
            </a:xfrm>
            <a:prstGeom prst="rect">
              <a:avLst/>
            </a:prstGeom>
          </p:spPr>
        </p:pic>
        <p:pic>
          <p:nvPicPr>
            <p:cNvPr id="17" name="Picture 16">
              <a:extLst>
                <a:ext uri="{FF2B5EF4-FFF2-40B4-BE49-F238E27FC236}">
                  <a16:creationId xmlns:a16="http://schemas.microsoft.com/office/drawing/2014/main" id="{A9FB8D41-AFA3-8549-9029-2893233F63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2355043" y="4876293"/>
              <a:ext cx="1500301" cy="1693926"/>
            </a:xfrm>
            <a:prstGeom prst="rect">
              <a:avLst/>
            </a:prstGeom>
          </p:spPr>
        </p:pic>
        <p:pic>
          <p:nvPicPr>
            <p:cNvPr id="18" name="Picture 17">
              <a:extLst>
                <a:ext uri="{FF2B5EF4-FFF2-40B4-BE49-F238E27FC236}">
                  <a16:creationId xmlns:a16="http://schemas.microsoft.com/office/drawing/2014/main" id="{D06ECD6A-2525-FF4E-B134-070534DA266A}"/>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l="13268"/>
            <a:stretch/>
          </p:blipFill>
          <p:spPr>
            <a:xfrm>
              <a:off x="5576123" y="4876293"/>
              <a:ext cx="1958904" cy="1693926"/>
            </a:xfrm>
            <a:prstGeom prst="rect">
              <a:avLst/>
            </a:prstGeom>
          </p:spPr>
        </p:pic>
        <p:pic>
          <p:nvPicPr>
            <p:cNvPr id="19" name="Picture 18">
              <a:extLst>
                <a:ext uri="{FF2B5EF4-FFF2-40B4-BE49-F238E27FC236}">
                  <a16:creationId xmlns:a16="http://schemas.microsoft.com/office/drawing/2014/main" id="{607ABC87-D9C8-3F4B-9158-BDFFD7B3DB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14285" y="4876293"/>
              <a:ext cx="1352872" cy="1693926"/>
            </a:xfrm>
            <a:prstGeom prst="rect">
              <a:avLst/>
            </a:prstGeom>
          </p:spPr>
        </p:pic>
        <p:pic>
          <p:nvPicPr>
            <p:cNvPr id="20" name="Picture 19">
              <a:extLst>
                <a:ext uri="{FF2B5EF4-FFF2-40B4-BE49-F238E27FC236}">
                  <a16:creationId xmlns:a16="http://schemas.microsoft.com/office/drawing/2014/main" id="{980DFB10-F0BF-EA4D-83E1-181AE4DB75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7487257" y="5089304"/>
              <a:ext cx="1693926" cy="1270445"/>
            </a:xfrm>
            <a:prstGeom prst="rect">
              <a:avLst/>
            </a:prstGeom>
          </p:spPr>
        </p:pic>
        <p:pic>
          <p:nvPicPr>
            <p:cNvPr id="21" name="Picture 20">
              <a:extLst>
                <a:ext uri="{FF2B5EF4-FFF2-40B4-BE49-F238E27FC236}">
                  <a16:creationId xmlns:a16="http://schemas.microsoft.com/office/drawing/2014/main" id="{99B79564-2E76-C54C-9E1E-88D331F646E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5400000">
              <a:off x="8894900" y="5114805"/>
              <a:ext cx="1693926" cy="1216902"/>
            </a:xfrm>
            <a:prstGeom prst="rect">
              <a:avLst/>
            </a:prstGeom>
          </p:spPr>
        </p:pic>
      </p:grpSp>
    </p:spTree>
    <p:extLst>
      <p:ext uri="{BB962C8B-B14F-4D97-AF65-F5344CB8AC3E}">
        <p14:creationId xmlns:p14="http://schemas.microsoft.com/office/powerpoint/2010/main" val="55243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CCE2B-74BE-E24E-A601-263477435229}"/>
              </a:ext>
            </a:extLst>
          </p:cNvPr>
          <p:cNvSpPr>
            <a:spLocks noGrp="1"/>
          </p:cNvSpPr>
          <p:nvPr>
            <p:ph idx="4294967295"/>
          </p:nvPr>
        </p:nvSpPr>
        <p:spPr>
          <a:xfrm>
            <a:off x="838200" y="1944760"/>
            <a:ext cx="10515600" cy="897732"/>
          </a:xfrm>
        </p:spPr>
        <p:txBody>
          <a:bodyPr>
            <a:normAutofit/>
          </a:bodyPr>
          <a:lstStyle/>
          <a:p>
            <a:pPr marL="0" indent="0" algn="ctr">
              <a:buNone/>
            </a:pPr>
            <a:r>
              <a:rPr lang="en-US" sz="4800" dirty="0"/>
              <a:t>PART II</a:t>
            </a:r>
          </a:p>
        </p:txBody>
      </p:sp>
      <p:sp>
        <p:nvSpPr>
          <p:cNvPr id="2" name="Rectangle 1"/>
          <p:cNvSpPr/>
          <p:nvPr/>
        </p:nvSpPr>
        <p:spPr>
          <a:xfrm>
            <a:off x="590550" y="3221814"/>
            <a:ext cx="11010900" cy="2492990"/>
          </a:xfrm>
          <a:prstGeom prst="rect">
            <a:avLst/>
          </a:prstGeom>
        </p:spPr>
        <p:txBody>
          <a:bodyPr wrap="square">
            <a:spAutoFit/>
          </a:bodyPr>
          <a:lstStyle/>
          <a:p>
            <a:pPr algn="ctr"/>
            <a:r>
              <a:rPr lang="en-US" sz="4800" dirty="0"/>
              <a:t>Operational Feasibility Study </a:t>
            </a:r>
          </a:p>
          <a:p>
            <a:pPr algn="ctr"/>
            <a:r>
              <a:rPr lang="en-US" sz="2400" dirty="0"/>
              <a:t>Diagnosing Preeclampsia Based on Urine Congophilia (Biomarker) at Different Health Care Levels in Ethiopia and Uganda</a:t>
            </a:r>
          </a:p>
          <a:p>
            <a:endParaRPr lang="en-US" sz="2000" b="1" dirty="0">
              <a:solidFill>
                <a:srgbClr val="131313"/>
              </a:solidFill>
            </a:endParaRPr>
          </a:p>
          <a:p>
            <a:endParaRPr lang="en-US" sz="2000" b="1" dirty="0">
              <a:solidFill>
                <a:srgbClr val="131313"/>
              </a:solidFill>
            </a:endParaRPr>
          </a:p>
          <a:p>
            <a:pPr algn="ctr"/>
            <a:r>
              <a:rPr lang="en-US" sz="2000" b="1" dirty="0">
                <a:solidFill>
                  <a:srgbClr val="131313"/>
                </a:solidFill>
              </a:rPr>
              <a:t>supported by Grand Challenges Canada</a:t>
            </a:r>
          </a:p>
        </p:txBody>
      </p:sp>
    </p:spTree>
    <p:extLst>
      <p:ext uri="{BB962C8B-B14F-4D97-AF65-F5344CB8AC3E}">
        <p14:creationId xmlns:p14="http://schemas.microsoft.com/office/powerpoint/2010/main" val="152471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4831-DF46-9843-9965-7680AD2161F9}"/>
              </a:ext>
            </a:extLst>
          </p:cNvPr>
          <p:cNvSpPr>
            <a:spLocks noGrp="1"/>
          </p:cNvSpPr>
          <p:nvPr>
            <p:ph type="title"/>
          </p:nvPr>
        </p:nvSpPr>
        <p:spPr/>
        <p:txBody>
          <a:bodyPr>
            <a:normAutofit fontScale="90000"/>
          </a:bodyPr>
          <a:lstStyle/>
          <a:p>
            <a:pPr algn="ctr"/>
            <a:r>
              <a:rPr lang="en-US" dirty="0"/>
              <a:t>Overview</a:t>
            </a:r>
          </a:p>
        </p:txBody>
      </p:sp>
      <p:sp>
        <p:nvSpPr>
          <p:cNvPr id="3" name="Content Placeholder 2">
            <a:extLst>
              <a:ext uri="{FF2B5EF4-FFF2-40B4-BE49-F238E27FC236}">
                <a16:creationId xmlns:a16="http://schemas.microsoft.com/office/drawing/2014/main" id="{1B92CD46-E604-A44F-920E-54E64DE3C067}"/>
              </a:ext>
            </a:extLst>
          </p:cNvPr>
          <p:cNvSpPr>
            <a:spLocks noGrp="1"/>
          </p:cNvSpPr>
          <p:nvPr>
            <p:ph idx="1"/>
          </p:nvPr>
        </p:nvSpPr>
        <p:spPr>
          <a:xfrm>
            <a:off x="660400" y="1357666"/>
            <a:ext cx="11353800" cy="4704997"/>
          </a:xfrm>
        </p:spPr>
        <p:txBody>
          <a:bodyPr>
            <a:normAutofit fontScale="77500" lnSpcReduction="20000"/>
          </a:bodyPr>
          <a:lstStyle/>
          <a:p>
            <a:pPr marL="0" indent="0">
              <a:buNone/>
            </a:pPr>
            <a:endParaRPr lang="en-US" dirty="0"/>
          </a:p>
          <a:p>
            <a:r>
              <a:rPr lang="en-US" dirty="0"/>
              <a:t>Key Questions:  </a:t>
            </a:r>
          </a:p>
          <a:p>
            <a:pPr marL="0" indent="0">
              <a:buNone/>
            </a:pPr>
            <a:endParaRPr lang="en-US" b="1" i="1" u="sng" dirty="0"/>
          </a:p>
          <a:p>
            <a:pPr marL="114300" indent="0">
              <a:buNone/>
            </a:pPr>
            <a:r>
              <a:rPr lang="en-US" b="1" i="1" dirty="0"/>
              <a:t>1) Can the Congo Red Test be used successfully at lower levels of care in LMIC?</a:t>
            </a:r>
          </a:p>
          <a:p>
            <a:pPr marL="628650" indent="-514350">
              <a:buAutoNum type="arabicParenR"/>
            </a:pPr>
            <a:endParaRPr lang="en-US" b="1" i="1" dirty="0"/>
          </a:p>
          <a:p>
            <a:pPr marL="457200" indent="-342900">
              <a:buNone/>
            </a:pPr>
            <a:r>
              <a:rPr lang="en-US" b="1" i="1" dirty="0"/>
              <a:t>2) What is the prevalence of urine congophilia at ANC vs. referral care levels</a:t>
            </a:r>
          </a:p>
          <a:p>
            <a:pPr marL="457200" indent="-342900">
              <a:buNone/>
            </a:pPr>
            <a:endParaRPr lang="en-US" b="1" i="1" dirty="0"/>
          </a:p>
          <a:p>
            <a:pPr marL="457200" indent="-342900">
              <a:buNone/>
            </a:pPr>
            <a:r>
              <a:rPr lang="en-US" b="1" i="1" dirty="0"/>
              <a:t>3)  What are the characteristics of patients, providers and health care facilities?</a:t>
            </a:r>
          </a:p>
          <a:p>
            <a:pPr marL="0" indent="0">
              <a:buNone/>
            </a:pPr>
            <a:endParaRPr lang="en-US" dirty="0"/>
          </a:p>
          <a:p>
            <a:r>
              <a:rPr lang="en-US" dirty="0"/>
              <a:t>Rationale for Congo Red Test: practical feasibility for Antenatal Care (ANC) in LMIC</a:t>
            </a:r>
          </a:p>
          <a:p>
            <a:r>
              <a:rPr lang="en-US" dirty="0"/>
              <a:t>9 month study period (Jan – September 2021)</a:t>
            </a:r>
          </a:p>
          <a:p>
            <a:r>
              <a:rPr lang="en-US" dirty="0"/>
              <a:t>Funding support from Grand Challenges Canada</a:t>
            </a:r>
          </a:p>
        </p:txBody>
      </p:sp>
    </p:spTree>
    <p:extLst>
      <p:ext uri="{BB962C8B-B14F-4D97-AF65-F5344CB8AC3E}">
        <p14:creationId xmlns:p14="http://schemas.microsoft.com/office/powerpoint/2010/main" val="23067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A1A2-4AF1-8C4C-A29F-618CA5F36236}"/>
              </a:ext>
            </a:extLst>
          </p:cNvPr>
          <p:cNvSpPr>
            <a:spLocks noGrp="1"/>
          </p:cNvSpPr>
          <p:nvPr>
            <p:ph type="title"/>
          </p:nvPr>
        </p:nvSpPr>
        <p:spPr/>
        <p:txBody>
          <a:bodyPr>
            <a:normAutofit fontScale="90000"/>
          </a:bodyPr>
          <a:lstStyle/>
          <a:p>
            <a:r>
              <a:rPr lang="en-US" dirty="0"/>
              <a:t>Conceptual Framework</a:t>
            </a:r>
          </a:p>
        </p:txBody>
      </p:sp>
      <p:pic>
        <p:nvPicPr>
          <p:cNvPr id="11" name="Picture 10">
            <a:extLst>
              <a:ext uri="{FF2B5EF4-FFF2-40B4-BE49-F238E27FC236}">
                <a16:creationId xmlns:a16="http://schemas.microsoft.com/office/drawing/2014/main" id="{F6661B4B-CC53-9040-9D68-BE706A722C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1560" y="1310640"/>
            <a:ext cx="10088880" cy="5035636"/>
          </a:xfrm>
          <a:prstGeom prst="rect">
            <a:avLst/>
          </a:prstGeom>
          <a:ln>
            <a:solidFill>
              <a:schemeClr val="tx1"/>
            </a:solidFill>
          </a:ln>
        </p:spPr>
      </p:pic>
    </p:spTree>
    <p:extLst>
      <p:ext uri="{BB962C8B-B14F-4D97-AF65-F5344CB8AC3E}">
        <p14:creationId xmlns:p14="http://schemas.microsoft.com/office/powerpoint/2010/main" val="221986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D993-67FD-A646-8D22-D902BF4B8207}"/>
              </a:ext>
            </a:extLst>
          </p:cNvPr>
          <p:cNvSpPr>
            <a:spLocks noGrp="1"/>
          </p:cNvSpPr>
          <p:nvPr>
            <p:ph type="title"/>
          </p:nvPr>
        </p:nvSpPr>
        <p:spPr/>
        <p:txBody>
          <a:bodyPr>
            <a:normAutofit fontScale="90000"/>
          </a:bodyPr>
          <a:lstStyle/>
          <a:p>
            <a:r>
              <a:rPr lang="en-US" dirty="0"/>
              <a:t>Conceptual Framework (cont)</a:t>
            </a:r>
          </a:p>
        </p:txBody>
      </p:sp>
      <p:graphicFrame>
        <p:nvGraphicFramePr>
          <p:cNvPr id="5" name="Table 4">
            <a:extLst>
              <a:ext uri="{FF2B5EF4-FFF2-40B4-BE49-F238E27FC236}">
                <a16:creationId xmlns:a16="http://schemas.microsoft.com/office/drawing/2014/main" id="{25CB6B80-5E63-DB4C-A6FB-F371B485F85C}"/>
              </a:ext>
            </a:extLst>
          </p:cNvPr>
          <p:cNvGraphicFramePr>
            <a:graphicFrameLocks noGrp="1"/>
          </p:cNvGraphicFramePr>
          <p:nvPr>
            <p:extLst>
              <p:ext uri="{D42A27DB-BD31-4B8C-83A1-F6EECF244321}">
                <p14:modId xmlns:p14="http://schemas.microsoft.com/office/powerpoint/2010/main" val="3882021560"/>
              </p:ext>
            </p:extLst>
          </p:nvPr>
        </p:nvGraphicFramePr>
        <p:xfrm>
          <a:off x="838200" y="1330037"/>
          <a:ext cx="10414661" cy="4498693"/>
        </p:xfrm>
        <a:graphic>
          <a:graphicData uri="http://schemas.openxmlformats.org/drawingml/2006/table">
            <a:tbl>
              <a:tblPr firstRow="1" firstCol="1" bandRow="1">
                <a:tableStyleId>{ED083AE6-46FA-4A59-8FB0-9F97EB10719F}</a:tableStyleId>
              </a:tblPr>
              <a:tblGrid>
                <a:gridCol w="1947522">
                  <a:extLst>
                    <a:ext uri="{9D8B030D-6E8A-4147-A177-3AD203B41FA5}">
                      <a16:colId xmlns:a16="http://schemas.microsoft.com/office/drawing/2014/main" val="3334497987"/>
                    </a:ext>
                  </a:extLst>
                </a:gridCol>
                <a:gridCol w="1692631">
                  <a:extLst>
                    <a:ext uri="{9D8B030D-6E8A-4147-A177-3AD203B41FA5}">
                      <a16:colId xmlns:a16="http://schemas.microsoft.com/office/drawing/2014/main" val="77196"/>
                    </a:ext>
                  </a:extLst>
                </a:gridCol>
                <a:gridCol w="1693627">
                  <a:extLst>
                    <a:ext uri="{9D8B030D-6E8A-4147-A177-3AD203B41FA5}">
                      <a16:colId xmlns:a16="http://schemas.microsoft.com/office/drawing/2014/main" val="3075688083"/>
                    </a:ext>
                  </a:extLst>
                </a:gridCol>
                <a:gridCol w="1693627">
                  <a:extLst>
                    <a:ext uri="{9D8B030D-6E8A-4147-A177-3AD203B41FA5}">
                      <a16:colId xmlns:a16="http://schemas.microsoft.com/office/drawing/2014/main" val="509758955"/>
                    </a:ext>
                  </a:extLst>
                </a:gridCol>
                <a:gridCol w="1693627">
                  <a:extLst>
                    <a:ext uri="{9D8B030D-6E8A-4147-A177-3AD203B41FA5}">
                      <a16:colId xmlns:a16="http://schemas.microsoft.com/office/drawing/2014/main" val="209710206"/>
                    </a:ext>
                  </a:extLst>
                </a:gridCol>
                <a:gridCol w="1693627">
                  <a:extLst>
                    <a:ext uri="{9D8B030D-6E8A-4147-A177-3AD203B41FA5}">
                      <a16:colId xmlns:a16="http://schemas.microsoft.com/office/drawing/2014/main" val="2709088085"/>
                    </a:ext>
                  </a:extLst>
                </a:gridCol>
              </a:tblGrid>
              <a:tr h="146628">
                <a:tc>
                  <a:txBody>
                    <a:bodyPr/>
                    <a:lstStyle/>
                    <a:p>
                      <a:pPr marL="0" marR="0">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Phase</a:t>
                      </a:r>
                      <a:r>
                        <a:rPr lang="en-US" sz="1200" spc="-5" dirty="0">
                          <a:effectLst/>
                          <a:latin typeface="Arial" panose="020B0604020202020204" pitchFamily="34" charset="0"/>
                          <a:cs typeface="Arial" panose="020B0604020202020204" pitchFamily="34" charset="0"/>
                        </a:rPr>
                        <a:t> 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Phase 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Phase 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Phase 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Phase 4</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extLst>
                  <a:ext uri="{0D108BD9-81ED-4DB2-BD59-A6C34878D82A}">
                    <a16:rowId xmlns:a16="http://schemas.microsoft.com/office/drawing/2014/main" val="2788979030"/>
                  </a:ext>
                </a:extLst>
              </a:tr>
              <a:tr h="393598">
                <a:tc>
                  <a:txBody>
                    <a:bodyPr/>
                    <a:lstStyle/>
                    <a:p>
                      <a:pPr marL="0" marR="0">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0" marR="0" algn="ctr">
                        <a:spcBef>
                          <a:spcPts val="0"/>
                        </a:spcBef>
                        <a:spcAft>
                          <a:spcPts val="0"/>
                        </a:spcAft>
                        <a:tabLst>
                          <a:tab pos="2299970" algn="l"/>
                          <a:tab pos="3379470" algn="l"/>
                          <a:tab pos="4458970" algn="l"/>
                          <a:tab pos="5538470" algn="l"/>
                        </a:tabLst>
                      </a:pPr>
                      <a:r>
                        <a:rPr lang="en-US" sz="1600" b="1" cap="all" baseline="0" dirty="0">
                          <a:effectLst/>
                          <a:latin typeface="Arial" panose="020B0604020202020204" pitchFamily="34" charset="0"/>
                          <a:cs typeface="Arial" panose="020B0604020202020204" pitchFamily="34" charset="0"/>
                        </a:rPr>
                        <a:t>Concept</a:t>
                      </a:r>
                      <a:endParaRPr lang="en-US" sz="1600" b="1" cap="all" baseline="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nchor="ctr"/>
                </a:tc>
                <a:tc>
                  <a:txBody>
                    <a:bodyPr/>
                    <a:lstStyle/>
                    <a:p>
                      <a:pPr marL="0" marR="0" algn="ctr">
                        <a:spcBef>
                          <a:spcPts val="0"/>
                        </a:spcBef>
                        <a:spcAft>
                          <a:spcPts val="0"/>
                        </a:spcAft>
                        <a:tabLst>
                          <a:tab pos="2299970" algn="l"/>
                          <a:tab pos="3379470" algn="l"/>
                          <a:tab pos="4458970" algn="l"/>
                          <a:tab pos="5538470" algn="l"/>
                        </a:tabLst>
                      </a:pPr>
                      <a:r>
                        <a:rPr lang="en-US" sz="1600" b="1" cap="all" baseline="0" dirty="0">
                          <a:effectLst/>
                          <a:latin typeface="Arial" panose="020B0604020202020204" pitchFamily="34" charset="0"/>
                          <a:cs typeface="Arial" panose="020B0604020202020204" pitchFamily="34" charset="0"/>
                        </a:rPr>
                        <a:t>Feasibility</a:t>
                      </a:r>
                      <a:endParaRPr lang="en-US" sz="1600" b="1" cap="all" baseline="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nchor="ctr"/>
                </a:tc>
                <a:tc>
                  <a:txBody>
                    <a:bodyPr/>
                    <a:lstStyle/>
                    <a:p>
                      <a:pPr marL="0" marR="0" algn="ctr">
                        <a:spcBef>
                          <a:spcPts val="0"/>
                        </a:spcBef>
                        <a:spcAft>
                          <a:spcPts val="0"/>
                        </a:spcAft>
                        <a:tabLst>
                          <a:tab pos="2299970" algn="l"/>
                          <a:tab pos="3379470" algn="l"/>
                          <a:tab pos="4458970" algn="l"/>
                          <a:tab pos="5538470" algn="l"/>
                        </a:tabLst>
                      </a:pPr>
                      <a:r>
                        <a:rPr lang="en-US" sz="1600" b="1" cap="all" baseline="0" dirty="0">
                          <a:effectLst/>
                          <a:latin typeface="Arial" panose="020B0604020202020204" pitchFamily="34" charset="0"/>
                          <a:cs typeface="Arial" panose="020B0604020202020204" pitchFamily="34" charset="0"/>
                        </a:rPr>
                        <a:t>Design</a:t>
                      </a:r>
                      <a:endParaRPr lang="en-US" sz="1600" b="1" cap="all" baseline="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nchor="ctr"/>
                </a:tc>
                <a:tc>
                  <a:txBody>
                    <a:bodyPr/>
                    <a:lstStyle/>
                    <a:p>
                      <a:pPr marL="0" marR="0" algn="ctr">
                        <a:spcBef>
                          <a:spcPts val="0"/>
                        </a:spcBef>
                        <a:spcAft>
                          <a:spcPts val="0"/>
                        </a:spcAft>
                        <a:tabLst>
                          <a:tab pos="2299970" algn="l"/>
                          <a:tab pos="3379470" algn="l"/>
                          <a:tab pos="4458970" algn="l"/>
                          <a:tab pos="5538470" algn="l"/>
                        </a:tabLst>
                      </a:pPr>
                      <a:r>
                        <a:rPr lang="en-US" sz="1600" b="1" cap="all" baseline="0" dirty="0">
                          <a:effectLst/>
                          <a:latin typeface="Arial" panose="020B0604020202020204" pitchFamily="34" charset="0"/>
                          <a:cs typeface="Arial" panose="020B0604020202020204" pitchFamily="34" charset="0"/>
                        </a:rPr>
                        <a:t>Validation</a:t>
                      </a:r>
                      <a:endParaRPr lang="en-US" sz="1600" b="1" cap="all" baseline="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nchor="ctr"/>
                </a:tc>
                <a:tc>
                  <a:txBody>
                    <a:bodyPr/>
                    <a:lstStyle/>
                    <a:p>
                      <a:pPr marL="0" marR="0" algn="ctr">
                        <a:spcBef>
                          <a:spcPts val="0"/>
                        </a:spcBef>
                        <a:spcAft>
                          <a:spcPts val="0"/>
                        </a:spcAft>
                        <a:tabLst>
                          <a:tab pos="2299970" algn="l"/>
                          <a:tab pos="3379470" algn="l"/>
                          <a:tab pos="4458970" algn="l"/>
                          <a:tab pos="5538470" algn="l"/>
                        </a:tabLst>
                      </a:pPr>
                      <a:r>
                        <a:rPr lang="en-US" sz="1600" b="1" cap="all" baseline="0" dirty="0">
                          <a:effectLst/>
                          <a:latin typeface="Arial" panose="020B0604020202020204" pitchFamily="34" charset="0"/>
                          <a:cs typeface="Arial" panose="020B0604020202020204" pitchFamily="34" charset="0"/>
                        </a:rPr>
                        <a:t>Post-launch</a:t>
                      </a:r>
                      <a:endParaRPr lang="en-US" sz="1600" b="1" cap="all" baseline="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nchor="ctr"/>
                </a:tc>
                <a:extLst>
                  <a:ext uri="{0D108BD9-81ED-4DB2-BD59-A6C34878D82A}">
                    <a16:rowId xmlns:a16="http://schemas.microsoft.com/office/drawing/2014/main" val="1488003300"/>
                  </a:ext>
                </a:extLst>
              </a:tr>
              <a:tr h="1166415">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R&amp;D, Legal</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Select technologies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Establish proof of concept</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Demonstrate technical feasibility</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Prepare R&amp;D, clinical, regulatory plans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Risk assessment</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IP</a:t>
                      </a: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Optimize prototype</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Verification studies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Manufacturing and quality control plan</a:t>
                      </a:r>
                    </a:p>
                    <a:p>
                      <a:pPr marL="0" marR="0" indent="0">
                        <a:spcBef>
                          <a:spcPts val="0"/>
                        </a:spcBef>
                        <a:spcAft>
                          <a:spcPts val="0"/>
                        </a:spcAft>
                        <a:tabLst>
                          <a:tab pos="228600" algn="l"/>
                          <a:tab pos="457200" algn="l"/>
                        </a:tabLst>
                      </a:pPr>
                      <a:r>
                        <a:rPr lang="en-US" sz="1200" dirty="0">
                          <a:effectLst/>
                          <a:latin typeface="Arial" panose="020B0604020202020204" pitchFamily="34" charset="0"/>
                          <a:cs typeface="Arial" panose="020B0604020202020204" pitchFamily="34" charset="0"/>
                        </a:rPr>
                        <a:t> </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Clinical validation studies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Register product </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Scale-up manufacturing, supply chains, coverage </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extLst>
                  <a:ext uri="{0D108BD9-81ED-4DB2-BD59-A6C34878D82A}">
                    <a16:rowId xmlns:a16="http://schemas.microsoft.com/office/drawing/2014/main" val="3107046848"/>
                  </a:ext>
                </a:extLst>
              </a:tr>
              <a:tr h="1179015">
                <a:tc>
                  <a:txBody>
                    <a:bodyPr/>
                    <a:lstStyle/>
                    <a:p>
                      <a:pPr marL="0" marR="0">
                        <a:spcBef>
                          <a:spcPts val="0"/>
                        </a:spcBef>
                        <a:spcAft>
                          <a:spcPts val="0"/>
                        </a:spcAft>
                        <a:tabLst>
                          <a:tab pos="2299970" algn="l"/>
                          <a:tab pos="3379470" algn="l"/>
                          <a:tab pos="4458970" algn="l"/>
                          <a:tab pos="5538470" algn="l"/>
                        </a:tabLst>
                      </a:pPr>
                      <a:r>
                        <a:rPr lang="en-US" sz="1200" dirty="0">
                          <a:effectLst/>
                          <a:latin typeface="Arial" panose="020B0604020202020204" pitchFamily="34" charset="0"/>
                          <a:cs typeface="Arial" panose="020B0604020202020204" pitchFamily="34" charset="0"/>
                        </a:rPr>
                        <a:t>Policy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Initial communication with policymakers, procurers and donors</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Engage key stakeholders</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Align product offering with policy, procurement and funding guidelines</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Register with WHO</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Ensure product continues to stays in country guidelines</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extLst>
                  <a:ext uri="{0D108BD9-81ED-4DB2-BD59-A6C34878D82A}">
                    <a16:rowId xmlns:a16="http://schemas.microsoft.com/office/drawing/2014/main" val="886525764"/>
                  </a:ext>
                </a:extLst>
              </a:tr>
              <a:tr h="1179015">
                <a:tc>
                  <a:txBody>
                    <a:bodyPr/>
                    <a:lstStyle/>
                    <a:p>
                      <a:pPr marL="0" marR="18415">
                        <a:spcBef>
                          <a:spcPts val="0"/>
                        </a:spcBef>
                        <a:spcAft>
                          <a:spcPts val="0"/>
                        </a:spcAft>
                      </a:pPr>
                      <a:r>
                        <a:rPr lang="en-US" sz="1200" dirty="0">
                          <a:effectLst/>
                          <a:latin typeface="Arial" panose="020B0604020202020204" pitchFamily="34" charset="0"/>
                          <a:cs typeface="Arial" panose="020B0604020202020204" pitchFamily="34" charset="0"/>
                        </a:rPr>
                        <a:t>Marketing &amp; Sales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Market research</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Work with R&amp;D to create product concept(s)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Business case and financial model</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Finalize user requirements</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Develop marketing and sales plan</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Develop global access plan</a:t>
                      </a:r>
                      <a:endParaRPr lang="en-US" sz="1200" dirty="0">
                        <a:solidFill>
                          <a:srgbClr val="231F20"/>
                        </a:solidFill>
                        <a:effectLst/>
                        <a:latin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Update marketing, global access, business case, etc.</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Execute marketing and sales plan</a:t>
                      </a:r>
                    </a:p>
                    <a:p>
                      <a:pPr marL="128270" marR="0" indent="0">
                        <a:spcBef>
                          <a:spcPts val="0"/>
                        </a:spcBef>
                        <a:spcAft>
                          <a:spcPts val="0"/>
                        </a:spcAft>
                        <a:tabLst>
                          <a:tab pos="228600" algn="l"/>
                          <a:tab pos="457200" algn="l"/>
                        </a:tabLst>
                      </a:pPr>
                      <a:r>
                        <a:rPr lang="en-US" sz="1200" dirty="0">
                          <a:effectLst/>
                          <a:latin typeface="Arial" panose="020B0604020202020204" pitchFamily="34" charset="0"/>
                          <a:cs typeface="Arial" panose="020B0604020202020204" pitchFamily="34" charset="0"/>
                        </a:rPr>
                        <a:t> </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tc>
                  <a:txBody>
                    <a:bodyPr/>
                    <a:lstStyle/>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Customer support, training and QA</a:t>
                      </a:r>
                    </a:p>
                    <a:p>
                      <a:pPr marL="342900" marR="0" lvl="0" indent="-342900">
                        <a:spcBef>
                          <a:spcPts val="0"/>
                        </a:spcBef>
                        <a:spcAft>
                          <a:spcPts val="0"/>
                        </a:spcAft>
                        <a:buFont typeface="Symbol" pitchFamily="2" charset="2"/>
                        <a:buChar char=""/>
                        <a:tabLst>
                          <a:tab pos="228600" algn="l"/>
                          <a:tab pos="457200" algn="l"/>
                        </a:tabLst>
                      </a:pPr>
                      <a:r>
                        <a:rPr lang="en-US" sz="1200" dirty="0">
                          <a:effectLst/>
                          <a:latin typeface="Arial" panose="020B0604020202020204" pitchFamily="34" charset="0"/>
                          <a:cs typeface="Arial" panose="020B0604020202020204" pitchFamily="34" charset="0"/>
                        </a:rPr>
                        <a:t>Growth</a:t>
                      </a:r>
                      <a:endParaRPr lang="en-US" sz="1200" dirty="0">
                        <a:solidFill>
                          <a:srgbClr val="231F20"/>
                        </a:solidFill>
                        <a:effectLst/>
                        <a:latin typeface="Arial" panose="020B0604020202020204" pitchFamily="34" charset="0"/>
                        <a:ea typeface="Arial" panose="020B0604020202020204" pitchFamily="34" charset="0"/>
                        <a:cs typeface="Arial" panose="020B0604020202020204" pitchFamily="34" charset="0"/>
                      </a:endParaRPr>
                    </a:p>
                  </a:txBody>
                  <a:tcPr marL="58047" marR="58047" marT="0" marB="0"/>
                </a:tc>
                <a:extLst>
                  <a:ext uri="{0D108BD9-81ED-4DB2-BD59-A6C34878D82A}">
                    <a16:rowId xmlns:a16="http://schemas.microsoft.com/office/drawing/2014/main" val="2851277096"/>
                  </a:ext>
                </a:extLst>
              </a:tr>
            </a:tbl>
          </a:graphicData>
        </a:graphic>
      </p:graphicFrame>
      <p:sp>
        <p:nvSpPr>
          <p:cNvPr id="6" name="Rectangle 5">
            <a:extLst>
              <a:ext uri="{FF2B5EF4-FFF2-40B4-BE49-F238E27FC236}">
                <a16:creationId xmlns:a16="http://schemas.microsoft.com/office/drawing/2014/main" id="{04D1CFB6-F79C-C546-B0FE-6CEF7B9A10AD}"/>
              </a:ext>
            </a:extLst>
          </p:cNvPr>
          <p:cNvSpPr/>
          <p:nvPr/>
        </p:nvSpPr>
        <p:spPr>
          <a:xfrm>
            <a:off x="4487188" y="4542732"/>
            <a:ext cx="1706880" cy="1285998"/>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4760FB99-A5F9-7945-BEF4-B798C174CFEC}"/>
              </a:ext>
            </a:extLst>
          </p:cNvPr>
          <p:cNvSpPr/>
          <p:nvPr/>
        </p:nvSpPr>
        <p:spPr>
          <a:xfrm>
            <a:off x="4487188" y="3371092"/>
            <a:ext cx="3389021" cy="1171640"/>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37D4C0-0249-A041-97E8-E702CCB64675}"/>
              </a:ext>
            </a:extLst>
          </p:cNvPr>
          <p:cNvSpPr/>
          <p:nvPr/>
        </p:nvSpPr>
        <p:spPr>
          <a:xfrm>
            <a:off x="7868980" y="1915814"/>
            <a:ext cx="1706880" cy="1455278"/>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243FF3F3-D6DD-654E-A002-D5730E66CB55}"/>
              </a:ext>
            </a:extLst>
          </p:cNvPr>
          <p:cNvSpPr txBox="1"/>
          <p:nvPr/>
        </p:nvSpPr>
        <p:spPr>
          <a:xfrm>
            <a:off x="961901" y="6305797"/>
            <a:ext cx="10290960" cy="523220"/>
          </a:xfrm>
          <a:prstGeom prst="rect">
            <a:avLst/>
          </a:prstGeom>
          <a:noFill/>
        </p:spPr>
        <p:txBody>
          <a:bodyPr wrap="square" rtlCol="0">
            <a:spAutoFit/>
          </a:bodyPr>
          <a:lstStyle/>
          <a:p>
            <a:r>
              <a:rPr lang="en-US" sz="1400" dirty="0"/>
              <a:t>Mugambi ML, Peter T, F Martins S, et al. How to implement new diagnostic products in low-resource settings: an end-to-end framework. BMJ Glob Health 2018;3:e000914. doi:10.1136/ bmjgh-2018-000914 (</a:t>
            </a:r>
            <a:r>
              <a:rPr lang="en-US" sz="1400" b="1" i="1" dirty="0"/>
              <a:t>abbreviated and modified for this presentation</a:t>
            </a:r>
            <a:r>
              <a:rPr lang="en-US" sz="1400" dirty="0"/>
              <a:t>)</a:t>
            </a:r>
          </a:p>
        </p:txBody>
      </p:sp>
    </p:spTree>
    <p:extLst>
      <p:ext uri="{BB962C8B-B14F-4D97-AF65-F5344CB8AC3E}">
        <p14:creationId xmlns:p14="http://schemas.microsoft.com/office/powerpoint/2010/main" val="69687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E5D1-E416-AA4E-AB83-608613E9AEF9}"/>
              </a:ext>
            </a:extLst>
          </p:cNvPr>
          <p:cNvSpPr>
            <a:spLocks noGrp="1"/>
          </p:cNvSpPr>
          <p:nvPr>
            <p:ph type="title"/>
          </p:nvPr>
        </p:nvSpPr>
        <p:spPr/>
        <p:txBody>
          <a:bodyPr>
            <a:normAutofit fontScale="90000"/>
          </a:bodyPr>
          <a:lstStyle/>
          <a:p>
            <a:r>
              <a:rPr lang="en-US" dirty="0"/>
              <a:t>Study Objectives</a:t>
            </a:r>
          </a:p>
        </p:txBody>
      </p:sp>
      <p:sp>
        <p:nvSpPr>
          <p:cNvPr id="3" name="Content Placeholder 2">
            <a:extLst>
              <a:ext uri="{FF2B5EF4-FFF2-40B4-BE49-F238E27FC236}">
                <a16:creationId xmlns:a16="http://schemas.microsoft.com/office/drawing/2014/main" id="{6D0F51D7-52F7-6B4D-9F47-DC80CF751441}"/>
              </a:ext>
            </a:extLst>
          </p:cNvPr>
          <p:cNvSpPr>
            <a:spLocks noGrp="1"/>
          </p:cNvSpPr>
          <p:nvPr>
            <p:ph idx="1"/>
          </p:nvPr>
        </p:nvSpPr>
        <p:spPr/>
        <p:txBody>
          <a:bodyPr>
            <a:normAutofit/>
          </a:bodyPr>
          <a:lstStyle/>
          <a:p>
            <a:pPr marL="514350" lvl="0" indent="-514350">
              <a:buFont typeface="+mj-lt"/>
              <a:buAutoNum type="arabicPeriod"/>
            </a:pPr>
            <a:r>
              <a:rPr lang="en-US" dirty="0"/>
              <a:t>Prevalence of urine congophilia among patients presenting for ANC and/or rule-out of suspected preeclampsia </a:t>
            </a:r>
          </a:p>
          <a:p>
            <a:pPr marL="514350" lvl="0" indent="-514350">
              <a:buFont typeface="+mj-lt"/>
              <a:buAutoNum type="arabicPeriod"/>
            </a:pPr>
            <a:r>
              <a:rPr lang="en-US" dirty="0"/>
              <a:t>Feasibility and acceptability to perform and interpret the CRD test (GV-010)</a:t>
            </a:r>
          </a:p>
          <a:p>
            <a:pPr marL="514350" lvl="0" indent="-514350">
              <a:buFont typeface="+mj-lt"/>
              <a:buAutoNum type="arabicPeriod"/>
            </a:pPr>
            <a:r>
              <a:rPr lang="en-US" dirty="0"/>
              <a:t>Map care practices and referral patterns for the management of patients with suspected preeclampsia</a:t>
            </a:r>
          </a:p>
          <a:p>
            <a:pPr marL="514350" lvl="0" indent="-514350">
              <a:buFont typeface="+mj-lt"/>
              <a:buAutoNum type="arabicPeriod"/>
            </a:pPr>
            <a:r>
              <a:rPr lang="en-US" dirty="0"/>
              <a:t>Understand patients’ baseline knowledge and health literacy related to preeclampsia </a:t>
            </a:r>
          </a:p>
        </p:txBody>
      </p:sp>
    </p:spTree>
    <p:extLst>
      <p:ext uri="{BB962C8B-B14F-4D97-AF65-F5344CB8AC3E}">
        <p14:creationId xmlns:p14="http://schemas.microsoft.com/office/powerpoint/2010/main" val="586389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8B8F-80AB-C846-B9E8-3359544BF80B}"/>
              </a:ext>
            </a:extLst>
          </p:cNvPr>
          <p:cNvSpPr>
            <a:spLocks noGrp="1"/>
          </p:cNvSpPr>
          <p:nvPr>
            <p:ph type="title"/>
          </p:nvPr>
        </p:nvSpPr>
        <p:spPr/>
        <p:txBody>
          <a:bodyPr>
            <a:normAutofit fontScale="90000"/>
          </a:bodyPr>
          <a:lstStyle/>
          <a:p>
            <a:r>
              <a:rPr lang="en-US" dirty="0"/>
              <a:t>Team</a:t>
            </a:r>
          </a:p>
        </p:txBody>
      </p:sp>
      <p:sp>
        <p:nvSpPr>
          <p:cNvPr id="3" name="Content Placeholder 2">
            <a:extLst>
              <a:ext uri="{FF2B5EF4-FFF2-40B4-BE49-F238E27FC236}">
                <a16:creationId xmlns:a16="http://schemas.microsoft.com/office/drawing/2014/main" id="{2A726381-500D-5F4E-8B2E-3997E4968639}"/>
              </a:ext>
            </a:extLst>
          </p:cNvPr>
          <p:cNvSpPr>
            <a:spLocks noGrp="1"/>
          </p:cNvSpPr>
          <p:nvPr>
            <p:ph idx="1"/>
          </p:nvPr>
        </p:nvSpPr>
        <p:spPr>
          <a:xfrm>
            <a:off x="838200" y="1708934"/>
            <a:ext cx="10515600" cy="4704997"/>
          </a:xfrm>
        </p:spPr>
        <p:txBody>
          <a:bodyPr/>
          <a:lstStyle/>
          <a:p>
            <a:r>
              <a:rPr lang="en-US" b="1" dirty="0"/>
              <a:t>PIs</a:t>
            </a:r>
            <a:r>
              <a:rPr lang="en-US" dirty="0"/>
              <a:t>:</a:t>
            </a:r>
          </a:p>
          <a:p>
            <a:pPr lvl="1"/>
            <a:r>
              <a:rPr lang="en-US" dirty="0"/>
              <a:t>Dr. Irina Buhimschi</a:t>
            </a:r>
          </a:p>
          <a:p>
            <a:pPr lvl="1"/>
            <a:r>
              <a:rPr lang="en-US" dirty="0"/>
              <a:t>Dr. Gelila Goba</a:t>
            </a:r>
          </a:p>
          <a:p>
            <a:pPr marL="457200" lvl="1" indent="0">
              <a:buNone/>
            </a:pPr>
            <a:endParaRPr lang="en-US" dirty="0"/>
          </a:p>
          <a:p>
            <a:r>
              <a:rPr lang="en-US" b="1" dirty="0"/>
              <a:t>Country PIs</a:t>
            </a:r>
            <a:r>
              <a:rPr lang="en-US" dirty="0"/>
              <a:t>:</a:t>
            </a:r>
          </a:p>
          <a:p>
            <a:pPr lvl="1"/>
            <a:r>
              <a:rPr lang="en-US" dirty="0"/>
              <a:t>Dr. Delayehu Bekele, ESOG</a:t>
            </a:r>
          </a:p>
          <a:p>
            <a:pPr lvl="1"/>
            <a:r>
              <a:rPr lang="en-US" dirty="0"/>
              <a:t>Dr. Sam Ononge, Makerere University</a:t>
            </a:r>
          </a:p>
          <a:p>
            <a:pPr marL="457200" lvl="1" indent="0">
              <a:buNone/>
            </a:pPr>
            <a:endParaRPr lang="en-US" dirty="0"/>
          </a:p>
          <a:p>
            <a:r>
              <a:rPr lang="en-US" b="1" dirty="0"/>
              <a:t>Other Team Leads</a:t>
            </a:r>
            <a:r>
              <a:rPr lang="en-US" dirty="0"/>
              <a:t>:</a:t>
            </a:r>
          </a:p>
          <a:p>
            <a:pPr lvl="1"/>
            <a:r>
              <a:rPr lang="en-US" dirty="0"/>
              <a:t>Jill Durocher, Gynuity</a:t>
            </a:r>
          </a:p>
          <a:p>
            <a:pPr lvl="1"/>
            <a:r>
              <a:rPr lang="en-US" dirty="0"/>
              <a:t>Wendy Davis, GestVision</a:t>
            </a:r>
          </a:p>
        </p:txBody>
      </p:sp>
      <p:pic>
        <p:nvPicPr>
          <p:cNvPr id="4" name="Picture 3">
            <a:extLst>
              <a:ext uri="{FF2B5EF4-FFF2-40B4-BE49-F238E27FC236}">
                <a16:creationId xmlns:a16="http://schemas.microsoft.com/office/drawing/2014/main" id="{078EBF24-0868-5A4A-A440-EA6CA414BA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6007" y="1364100"/>
            <a:ext cx="2243931" cy="2243931"/>
          </a:xfrm>
          <a:prstGeom prst="rect">
            <a:avLst/>
          </a:prstGeom>
        </p:spPr>
      </p:pic>
      <p:pic>
        <p:nvPicPr>
          <p:cNvPr id="5" name="Picture 4">
            <a:extLst>
              <a:ext uri="{FF2B5EF4-FFF2-40B4-BE49-F238E27FC236}">
                <a16:creationId xmlns:a16="http://schemas.microsoft.com/office/drawing/2014/main" id="{6E18FE71-71F5-2D42-A31A-8AF8BB95BA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7100" y="1291957"/>
            <a:ext cx="2104930" cy="2240280"/>
          </a:xfrm>
          <a:prstGeom prst="rect">
            <a:avLst/>
          </a:prstGeom>
        </p:spPr>
      </p:pic>
      <p:pic>
        <p:nvPicPr>
          <p:cNvPr id="6" name="Picture 5">
            <a:extLst>
              <a:ext uri="{FF2B5EF4-FFF2-40B4-BE49-F238E27FC236}">
                <a16:creationId xmlns:a16="http://schemas.microsoft.com/office/drawing/2014/main" id="{69DE8D86-B60F-B24B-977C-09FCE07FE2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5462" y="3715897"/>
            <a:ext cx="2114476" cy="2240280"/>
          </a:xfrm>
          <a:prstGeom prst="rect">
            <a:avLst/>
          </a:prstGeom>
        </p:spPr>
      </p:pic>
      <p:pic>
        <p:nvPicPr>
          <p:cNvPr id="7" name="Picture 6">
            <a:extLst>
              <a:ext uri="{FF2B5EF4-FFF2-40B4-BE49-F238E27FC236}">
                <a16:creationId xmlns:a16="http://schemas.microsoft.com/office/drawing/2014/main" id="{BB6A6D13-9E91-074A-9957-4C7035916D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67100" y="3734460"/>
            <a:ext cx="2112400" cy="2240280"/>
          </a:xfrm>
          <a:prstGeom prst="rect">
            <a:avLst/>
          </a:prstGeom>
        </p:spPr>
      </p:pic>
    </p:spTree>
    <p:extLst>
      <p:ext uri="{BB962C8B-B14F-4D97-AF65-F5344CB8AC3E}">
        <p14:creationId xmlns:p14="http://schemas.microsoft.com/office/powerpoint/2010/main" val="108367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1D04-D37F-DE40-B838-857FA461CDCF}"/>
              </a:ext>
            </a:extLst>
          </p:cNvPr>
          <p:cNvSpPr>
            <a:spLocks noGrp="1"/>
          </p:cNvSpPr>
          <p:nvPr>
            <p:ph type="title"/>
          </p:nvPr>
        </p:nvSpPr>
        <p:spPr/>
        <p:txBody>
          <a:bodyPr>
            <a:normAutofit fontScale="90000"/>
          </a:bodyPr>
          <a:lstStyle/>
          <a:p>
            <a:r>
              <a:rPr lang="en-US" dirty="0"/>
              <a:t>Disclosures &amp; Acknowledgements</a:t>
            </a:r>
          </a:p>
        </p:txBody>
      </p:sp>
      <p:sp>
        <p:nvSpPr>
          <p:cNvPr id="3" name="Content Placeholder 2">
            <a:extLst>
              <a:ext uri="{FF2B5EF4-FFF2-40B4-BE49-F238E27FC236}">
                <a16:creationId xmlns:a16="http://schemas.microsoft.com/office/drawing/2014/main" id="{D41F5C6C-A5B6-244A-A029-2E049701D529}"/>
              </a:ext>
            </a:extLst>
          </p:cNvPr>
          <p:cNvSpPr>
            <a:spLocks noGrp="1"/>
          </p:cNvSpPr>
          <p:nvPr>
            <p:ph idx="1"/>
          </p:nvPr>
        </p:nvSpPr>
        <p:spPr>
          <a:xfrm>
            <a:off x="838200" y="1471966"/>
            <a:ext cx="10515600" cy="4704997"/>
          </a:xfrm>
        </p:spPr>
        <p:txBody>
          <a:bodyPr/>
          <a:lstStyle/>
          <a:p>
            <a:pPr marL="201270" indent="-201270">
              <a:spcAft>
                <a:spcPct val="70000"/>
              </a:spcAft>
              <a:buClr>
                <a:schemeClr val="tx2"/>
              </a:buClr>
              <a:buSzPct val="100000"/>
            </a:pPr>
            <a:r>
              <a:rPr lang="en-US" b="1" dirty="0"/>
              <a:t>Concepts presented today are subject of patents on which I am listed as inventor.</a:t>
            </a:r>
          </a:p>
          <a:p>
            <a:pPr marL="201270" indent="-201270">
              <a:spcAft>
                <a:spcPct val="70000"/>
              </a:spcAft>
              <a:buClr>
                <a:schemeClr val="tx2"/>
              </a:buClr>
              <a:buSzPct val="100000"/>
            </a:pPr>
            <a:r>
              <a:rPr lang="en-US" b="1" dirty="0"/>
              <a:t> Some of the IP has been licensed to private for profit entities for development &amp; commercialization. I have a consulting role.</a:t>
            </a:r>
          </a:p>
          <a:p>
            <a:pPr marL="201270" indent="-201270">
              <a:spcAft>
                <a:spcPct val="70000"/>
              </a:spcAft>
              <a:buClr>
                <a:schemeClr val="tx2"/>
              </a:buClr>
              <a:buSzPct val="100000"/>
            </a:pPr>
            <a:r>
              <a:rPr lang="en-US" b="1" dirty="0"/>
              <a:t>Funding: NIH/NICHD, USAID, Bill &amp; Melinda Gates Foundation and the other the Saving Lives at Birth (SLaB) partners</a:t>
            </a:r>
          </a:p>
        </p:txBody>
      </p:sp>
    </p:spTree>
    <p:extLst>
      <p:ext uri="{BB962C8B-B14F-4D97-AF65-F5344CB8AC3E}">
        <p14:creationId xmlns:p14="http://schemas.microsoft.com/office/powerpoint/2010/main" val="842338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0470-3DF2-A748-8AE0-8529FC8D854D}"/>
              </a:ext>
            </a:extLst>
          </p:cNvPr>
          <p:cNvSpPr>
            <a:spLocks noGrp="1"/>
          </p:cNvSpPr>
          <p:nvPr>
            <p:ph type="title"/>
          </p:nvPr>
        </p:nvSpPr>
        <p:spPr/>
        <p:txBody>
          <a:bodyPr>
            <a:normAutofit fontScale="90000"/>
          </a:bodyPr>
          <a:lstStyle/>
          <a:p>
            <a:r>
              <a:rPr lang="en-US" dirty="0"/>
              <a:t>Methodology</a:t>
            </a:r>
          </a:p>
        </p:txBody>
      </p:sp>
      <p:sp>
        <p:nvSpPr>
          <p:cNvPr id="3" name="Content Placeholder 2">
            <a:extLst>
              <a:ext uri="{FF2B5EF4-FFF2-40B4-BE49-F238E27FC236}">
                <a16:creationId xmlns:a16="http://schemas.microsoft.com/office/drawing/2014/main" id="{0F6C85F7-A84A-DB4C-B521-36E641B15A2C}"/>
              </a:ext>
            </a:extLst>
          </p:cNvPr>
          <p:cNvSpPr>
            <a:spLocks noGrp="1"/>
          </p:cNvSpPr>
          <p:nvPr>
            <p:ph idx="1"/>
          </p:nvPr>
        </p:nvSpPr>
        <p:spPr/>
        <p:txBody>
          <a:bodyPr>
            <a:normAutofit lnSpcReduction="10000"/>
          </a:bodyPr>
          <a:lstStyle/>
          <a:p>
            <a:r>
              <a:rPr lang="en-US" dirty="0"/>
              <a:t>Matched Case-Control (ANC) + Cases (Referral) study</a:t>
            </a:r>
          </a:p>
          <a:p>
            <a:r>
              <a:rPr lang="en-US" dirty="0"/>
              <a:t>Knowledge of Preeclampsia (patients)</a:t>
            </a:r>
          </a:p>
          <a:p>
            <a:r>
              <a:rPr lang="en-US" dirty="0"/>
              <a:t>Health Facility Survey</a:t>
            </a:r>
          </a:p>
          <a:p>
            <a:r>
              <a:rPr lang="en-US" dirty="0"/>
              <a:t>Provider interviews</a:t>
            </a:r>
          </a:p>
          <a:p>
            <a:r>
              <a:rPr lang="en-US" dirty="0"/>
              <a:t>Market Analysis</a:t>
            </a:r>
          </a:p>
          <a:p>
            <a:pPr marL="0" indent="0">
              <a:buNone/>
            </a:pPr>
            <a:endParaRPr lang="en-US" dirty="0"/>
          </a:p>
          <a:p>
            <a:r>
              <a:rPr lang="en-US" dirty="0"/>
              <a:t>Blinding:</a:t>
            </a:r>
          </a:p>
          <a:p>
            <a:pPr lvl="1"/>
            <a:r>
              <a:rPr lang="en-US" dirty="0"/>
              <a:t>Research staff are are blinded to patient condition. </a:t>
            </a:r>
          </a:p>
          <a:p>
            <a:pPr lvl="1"/>
            <a:r>
              <a:rPr lang="en-US" dirty="0"/>
              <a:t>Adjudicators are blinded to the CRD result. </a:t>
            </a:r>
          </a:p>
          <a:p>
            <a:pPr lvl="1"/>
            <a:r>
              <a:rPr lang="en-US" dirty="0"/>
              <a:t>Adjudicators have access to episode of care and outcome data</a:t>
            </a:r>
          </a:p>
        </p:txBody>
      </p:sp>
    </p:spTree>
    <p:extLst>
      <p:ext uri="{BB962C8B-B14F-4D97-AF65-F5344CB8AC3E}">
        <p14:creationId xmlns:p14="http://schemas.microsoft.com/office/powerpoint/2010/main" val="115389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0470-3DF2-A748-8AE0-8529FC8D854D}"/>
              </a:ext>
            </a:extLst>
          </p:cNvPr>
          <p:cNvSpPr>
            <a:spLocks noGrp="1"/>
          </p:cNvSpPr>
          <p:nvPr>
            <p:ph type="title"/>
          </p:nvPr>
        </p:nvSpPr>
        <p:spPr/>
        <p:txBody>
          <a:bodyPr>
            <a:normAutofit fontScale="90000"/>
          </a:bodyPr>
          <a:lstStyle/>
          <a:p>
            <a:r>
              <a:rPr lang="en-US" dirty="0"/>
              <a:t>Methodology (cont)</a:t>
            </a:r>
          </a:p>
        </p:txBody>
      </p:sp>
      <p:pic>
        <p:nvPicPr>
          <p:cNvPr id="6" name="Picture 5">
            <a:extLst>
              <a:ext uri="{FF2B5EF4-FFF2-40B4-BE49-F238E27FC236}">
                <a16:creationId xmlns:a16="http://schemas.microsoft.com/office/drawing/2014/main" id="{6CB6B9D6-9EF1-5B4E-B439-BF0A56EBE6C9}"/>
              </a:ext>
            </a:extLst>
          </p:cNvPr>
          <p:cNvPicPr>
            <a:picLocks noChangeAspect="1"/>
          </p:cNvPicPr>
          <p:nvPr/>
        </p:nvPicPr>
        <p:blipFill>
          <a:blip r:embed="rId2"/>
          <a:stretch>
            <a:fillRect/>
          </a:stretch>
        </p:blipFill>
        <p:spPr>
          <a:xfrm>
            <a:off x="312965" y="1766051"/>
            <a:ext cx="6059330" cy="4626864"/>
          </a:xfrm>
          <a:prstGeom prst="rect">
            <a:avLst/>
          </a:prstGeom>
        </p:spPr>
      </p:pic>
      <p:pic>
        <p:nvPicPr>
          <p:cNvPr id="7" name="Picture 6">
            <a:extLst>
              <a:ext uri="{FF2B5EF4-FFF2-40B4-BE49-F238E27FC236}">
                <a16:creationId xmlns:a16="http://schemas.microsoft.com/office/drawing/2014/main" id="{DB4F0D1D-7686-3441-8870-143A25BEC5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630" t="14572" r="32049" b="10216"/>
          <a:stretch/>
        </p:blipFill>
        <p:spPr bwMode="auto">
          <a:xfrm>
            <a:off x="8101012" y="1766051"/>
            <a:ext cx="3483864" cy="4629316"/>
          </a:xfrm>
          <a:prstGeom prst="rect">
            <a:avLst/>
          </a:prstGeom>
          <a:ln>
            <a:noFill/>
          </a:ln>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A525F5E2-5886-FA45-896D-929565069E81}"/>
              </a:ext>
            </a:extLst>
          </p:cNvPr>
          <p:cNvCxnSpPr/>
          <p:nvPr/>
        </p:nvCxnSpPr>
        <p:spPr>
          <a:xfrm>
            <a:off x="7200900" y="1514475"/>
            <a:ext cx="0" cy="4878440"/>
          </a:xfrm>
          <a:prstGeom prst="line">
            <a:avLst/>
          </a:prstGeom>
          <a:ln w="762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3B0B9827-D9C5-464A-A5DB-9B1FC4496F2D}"/>
              </a:ext>
            </a:extLst>
          </p:cNvPr>
          <p:cNvSpPr txBox="1"/>
          <p:nvPr/>
        </p:nvSpPr>
        <p:spPr>
          <a:xfrm>
            <a:off x="2057400" y="1227653"/>
            <a:ext cx="3071813" cy="646331"/>
          </a:xfrm>
          <a:prstGeom prst="rect">
            <a:avLst/>
          </a:prstGeom>
          <a:noFill/>
        </p:spPr>
        <p:txBody>
          <a:bodyPr wrap="square" rtlCol="0">
            <a:spAutoFit/>
          </a:bodyPr>
          <a:lstStyle/>
          <a:p>
            <a:r>
              <a:rPr lang="en-US" b="1" dirty="0"/>
              <a:t>TWO-GATE, MATCHED CASES</a:t>
            </a:r>
          </a:p>
          <a:p>
            <a:pPr algn="ctr"/>
            <a:r>
              <a:rPr lang="en-US" b="1" dirty="0"/>
              <a:t>PRIMARY ANC</a:t>
            </a:r>
          </a:p>
        </p:txBody>
      </p:sp>
      <p:sp>
        <p:nvSpPr>
          <p:cNvPr id="13" name="TextBox 12">
            <a:extLst>
              <a:ext uri="{FF2B5EF4-FFF2-40B4-BE49-F238E27FC236}">
                <a16:creationId xmlns:a16="http://schemas.microsoft.com/office/drawing/2014/main" id="{D6A5C64E-A5BD-2942-A4D9-BAB95B33E8C6}"/>
              </a:ext>
            </a:extLst>
          </p:cNvPr>
          <p:cNvSpPr txBox="1"/>
          <p:nvPr/>
        </p:nvSpPr>
        <p:spPr>
          <a:xfrm>
            <a:off x="8513063" y="1227653"/>
            <a:ext cx="3071813" cy="646331"/>
          </a:xfrm>
          <a:prstGeom prst="rect">
            <a:avLst/>
          </a:prstGeom>
          <a:noFill/>
        </p:spPr>
        <p:txBody>
          <a:bodyPr wrap="square" rtlCol="0">
            <a:spAutoFit/>
          </a:bodyPr>
          <a:lstStyle/>
          <a:p>
            <a:pPr algn="ctr"/>
            <a:r>
              <a:rPr lang="en-US" b="1" dirty="0"/>
              <a:t>SINGLE GATE</a:t>
            </a:r>
          </a:p>
          <a:p>
            <a:pPr algn="ctr"/>
            <a:r>
              <a:rPr lang="en-US" b="1" dirty="0"/>
              <a:t>REFERRAL CENTERS</a:t>
            </a:r>
          </a:p>
        </p:txBody>
      </p:sp>
    </p:spTree>
    <p:extLst>
      <p:ext uri="{BB962C8B-B14F-4D97-AF65-F5344CB8AC3E}">
        <p14:creationId xmlns:p14="http://schemas.microsoft.com/office/powerpoint/2010/main" val="96327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8967-BE7A-634E-ADBE-8C444EC65CF3}"/>
              </a:ext>
            </a:extLst>
          </p:cNvPr>
          <p:cNvSpPr>
            <a:spLocks noGrp="1"/>
          </p:cNvSpPr>
          <p:nvPr>
            <p:ph type="title"/>
          </p:nvPr>
        </p:nvSpPr>
        <p:spPr/>
        <p:txBody>
          <a:bodyPr>
            <a:normAutofit fontScale="90000"/>
          </a:bodyPr>
          <a:lstStyle/>
          <a:p>
            <a:r>
              <a:rPr lang="en-US" dirty="0"/>
              <a:t>Sites</a:t>
            </a:r>
          </a:p>
        </p:txBody>
      </p:sp>
      <p:sp>
        <p:nvSpPr>
          <p:cNvPr id="3" name="Content Placeholder 2">
            <a:extLst>
              <a:ext uri="{FF2B5EF4-FFF2-40B4-BE49-F238E27FC236}">
                <a16:creationId xmlns:a16="http://schemas.microsoft.com/office/drawing/2014/main" id="{A64A6F10-5EF4-C544-8226-4C580A773EBD}"/>
              </a:ext>
            </a:extLst>
          </p:cNvPr>
          <p:cNvSpPr>
            <a:spLocks noGrp="1"/>
          </p:cNvSpPr>
          <p:nvPr>
            <p:ph idx="1"/>
          </p:nvPr>
        </p:nvSpPr>
        <p:spPr>
          <a:xfrm>
            <a:off x="538163" y="1503258"/>
            <a:ext cx="4905374" cy="4704997"/>
          </a:xfrm>
        </p:spPr>
        <p:txBody>
          <a:bodyPr>
            <a:normAutofit/>
          </a:bodyPr>
          <a:lstStyle/>
          <a:p>
            <a:r>
              <a:rPr lang="en-US" b="1" dirty="0"/>
              <a:t>Ethiopia (n=3,870)</a:t>
            </a:r>
          </a:p>
          <a:p>
            <a:pPr lvl="1"/>
            <a:r>
              <a:rPr lang="en-US" u="sng" dirty="0"/>
              <a:t>Lead Partner</a:t>
            </a:r>
            <a:r>
              <a:rPr lang="en-US" dirty="0"/>
              <a:t>:  ESOG</a:t>
            </a:r>
          </a:p>
          <a:p>
            <a:pPr lvl="1"/>
            <a:r>
              <a:rPr lang="en-US" dirty="0"/>
              <a:t>3 Referral Hospitals</a:t>
            </a:r>
          </a:p>
          <a:p>
            <a:pPr lvl="1"/>
            <a:r>
              <a:rPr lang="en-US" dirty="0"/>
              <a:t>3 GH/HC Clusters</a:t>
            </a:r>
          </a:p>
          <a:p>
            <a:pPr lvl="1"/>
            <a:r>
              <a:rPr lang="en-US" dirty="0"/>
              <a:t>5 Private MCH Centers</a:t>
            </a:r>
          </a:p>
          <a:p>
            <a:pPr marL="0" indent="0">
              <a:buNone/>
            </a:pPr>
            <a:endParaRPr lang="en-US" dirty="0"/>
          </a:p>
          <a:p>
            <a:r>
              <a:rPr lang="en-US" b="1" dirty="0"/>
              <a:t>Uganda (n=1,300)</a:t>
            </a:r>
          </a:p>
          <a:p>
            <a:pPr lvl="1"/>
            <a:r>
              <a:rPr lang="en-US" u="sng" dirty="0"/>
              <a:t>Lead Partner</a:t>
            </a:r>
            <a:r>
              <a:rPr lang="en-US" dirty="0"/>
              <a:t>:  Mak U</a:t>
            </a:r>
          </a:p>
          <a:p>
            <a:pPr lvl="1"/>
            <a:r>
              <a:rPr lang="en-US" dirty="0"/>
              <a:t>National Referral Hospital</a:t>
            </a:r>
          </a:p>
          <a:p>
            <a:pPr lvl="1"/>
            <a:r>
              <a:rPr lang="en-US" dirty="0"/>
              <a:t>2 Hospitals + HCIIIs</a:t>
            </a:r>
          </a:p>
          <a:p>
            <a:pPr lvl="1"/>
            <a:r>
              <a:rPr lang="en-US" dirty="0"/>
              <a:t>Lifeline Hospital (Kampala)</a:t>
            </a:r>
          </a:p>
        </p:txBody>
      </p:sp>
      <p:pic>
        <p:nvPicPr>
          <p:cNvPr id="6" name="Picture 5">
            <a:extLst>
              <a:ext uri="{FF2B5EF4-FFF2-40B4-BE49-F238E27FC236}">
                <a16:creationId xmlns:a16="http://schemas.microsoft.com/office/drawing/2014/main" id="{B3D9CFE6-034F-2340-A2AC-C1A90B2C87CF}"/>
              </a:ext>
            </a:extLst>
          </p:cNvPr>
          <p:cNvPicPr>
            <a:picLocks noChangeAspect="1"/>
          </p:cNvPicPr>
          <p:nvPr/>
        </p:nvPicPr>
        <p:blipFill>
          <a:blip r:embed="rId2"/>
          <a:stretch>
            <a:fillRect/>
          </a:stretch>
        </p:blipFill>
        <p:spPr>
          <a:xfrm>
            <a:off x="5641657" y="1503258"/>
            <a:ext cx="6210300" cy="4343400"/>
          </a:xfrm>
          <a:prstGeom prst="rect">
            <a:avLst/>
          </a:prstGeom>
          <a:ln w="15875">
            <a:solidFill>
              <a:schemeClr val="tx1"/>
            </a:solidFill>
          </a:ln>
        </p:spPr>
      </p:pic>
    </p:spTree>
    <p:extLst>
      <p:ext uri="{BB962C8B-B14F-4D97-AF65-F5344CB8AC3E}">
        <p14:creationId xmlns:p14="http://schemas.microsoft.com/office/powerpoint/2010/main" val="377855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1FE3-29B0-3C47-9564-765C6DFC4579}"/>
              </a:ext>
            </a:extLst>
          </p:cNvPr>
          <p:cNvSpPr>
            <a:spLocks noGrp="1"/>
          </p:cNvSpPr>
          <p:nvPr>
            <p:ph type="title"/>
          </p:nvPr>
        </p:nvSpPr>
        <p:spPr/>
        <p:txBody>
          <a:bodyPr>
            <a:normAutofit fontScale="90000"/>
          </a:bodyPr>
          <a:lstStyle/>
          <a:p>
            <a:r>
              <a:rPr lang="en-US" dirty="0"/>
              <a:t>Implications</a:t>
            </a:r>
          </a:p>
        </p:txBody>
      </p:sp>
      <p:sp>
        <p:nvSpPr>
          <p:cNvPr id="3" name="Content Placeholder 2">
            <a:extLst>
              <a:ext uri="{FF2B5EF4-FFF2-40B4-BE49-F238E27FC236}">
                <a16:creationId xmlns:a16="http://schemas.microsoft.com/office/drawing/2014/main" id="{DABA1AE8-2CE6-C343-941C-2AD6C91D29A3}"/>
              </a:ext>
            </a:extLst>
          </p:cNvPr>
          <p:cNvSpPr>
            <a:spLocks noGrp="1"/>
          </p:cNvSpPr>
          <p:nvPr>
            <p:ph idx="1"/>
          </p:nvPr>
        </p:nvSpPr>
        <p:spPr/>
        <p:txBody>
          <a:bodyPr/>
          <a:lstStyle/>
          <a:p>
            <a:r>
              <a:rPr lang="en-US" sz="2600" dirty="0"/>
              <a:t>Integration into Standard of Care in Ethiopia and Uganda? </a:t>
            </a:r>
          </a:p>
          <a:p>
            <a:r>
              <a:rPr lang="en-US" sz="2600" dirty="0"/>
              <a:t>Integration into other African/LMIC settings?</a:t>
            </a:r>
          </a:p>
          <a:p>
            <a:r>
              <a:rPr lang="en-US" sz="2600" dirty="0"/>
              <a:t>Can every pregnancy globally be supported by Congo Red test?</a:t>
            </a:r>
          </a:p>
          <a:p>
            <a:pPr marL="0" indent="0">
              <a:buNone/>
            </a:pPr>
            <a:endParaRPr lang="en-US" dirty="0"/>
          </a:p>
        </p:txBody>
      </p:sp>
      <p:sp>
        <p:nvSpPr>
          <p:cNvPr id="4" name="TextBox 3">
            <a:extLst>
              <a:ext uri="{FF2B5EF4-FFF2-40B4-BE49-F238E27FC236}">
                <a16:creationId xmlns:a16="http://schemas.microsoft.com/office/drawing/2014/main" id="{EDABD111-8BFE-8140-9EE6-5D679738F87C}"/>
              </a:ext>
            </a:extLst>
          </p:cNvPr>
          <p:cNvSpPr txBox="1"/>
          <p:nvPr/>
        </p:nvSpPr>
        <p:spPr>
          <a:xfrm>
            <a:off x="1675742" y="3593329"/>
            <a:ext cx="8840516" cy="1077218"/>
          </a:xfrm>
          <a:prstGeom prst="rect">
            <a:avLst/>
          </a:prstGeom>
          <a:noFill/>
          <a:ln>
            <a:noFill/>
          </a:ln>
        </p:spPr>
        <p:txBody>
          <a:bodyPr wrap="square" rtlCol="0">
            <a:spAutoFit/>
          </a:bodyPr>
          <a:lstStyle/>
          <a:p>
            <a:pPr algn="ctr"/>
            <a:r>
              <a:rPr lang="en-US" sz="3200" b="1" i="1" dirty="0">
                <a:solidFill>
                  <a:srgbClr val="C00000"/>
                </a:solidFill>
                <a:latin typeface="Arial" panose="020B0604020202020204" pitchFamily="34" charset="0"/>
                <a:cs typeface="Arial" panose="020B0604020202020204" pitchFamily="34" charset="0"/>
              </a:rPr>
              <a:t>No maternal deaths or severe morbidity from preeclampsia / eclampsia</a:t>
            </a:r>
          </a:p>
        </p:txBody>
      </p:sp>
      <p:grpSp>
        <p:nvGrpSpPr>
          <p:cNvPr id="5" name="Group 4">
            <a:extLst>
              <a:ext uri="{FF2B5EF4-FFF2-40B4-BE49-F238E27FC236}">
                <a16:creationId xmlns:a16="http://schemas.microsoft.com/office/drawing/2014/main" id="{7E50FBD1-B89C-4348-B66C-BEF3544A761C}"/>
              </a:ext>
            </a:extLst>
          </p:cNvPr>
          <p:cNvGrpSpPr/>
          <p:nvPr/>
        </p:nvGrpSpPr>
        <p:grpSpPr>
          <a:xfrm>
            <a:off x="5038545" y="4983480"/>
            <a:ext cx="1640050" cy="1625774"/>
            <a:chOff x="5038545" y="4983480"/>
            <a:chExt cx="1640050" cy="1625774"/>
          </a:xfrm>
        </p:grpSpPr>
        <p:pic>
          <p:nvPicPr>
            <p:cNvPr id="17" name="Picture 16">
              <a:extLst>
                <a:ext uri="{FF2B5EF4-FFF2-40B4-BE49-F238E27FC236}">
                  <a16:creationId xmlns:a16="http://schemas.microsoft.com/office/drawing/2014/main" id="{8638B1F8-431A-B645-ABB6-A97CB3B4A4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8545" y="5102838"/>
              <a:ext cx="1471948" cy="1506416"/>
            </a:xfrm>
            <a:prstGeom prst="rect">
              <a:avLst/>
            </a:prstGeom>
          </p:spPr>
        </p:pic>
        <p:grpSp>
          <p:nvGrpSpPr>
            <p:cNvPr id="30" name="Group 29">
              <a:extLst>
                <a:ext uri="{FF2B5EF4-FFF2-40B4-BE49-F238E27FC236}">
                  <a16:creationId xmlns:a16="http://schemas.microsoft.com/office/drawing/2014/main" id="{9B4F7E06-8236-5843-9B10-590398D24793}"/>
                </a:ext>
              </a:extLst>
            </p:cNvPr>
            <p:cNvGrpSpPr/>
            <p:nvPr/>
          </p:nvGrpSpPr>
          <p:grpSpPr>
            <a:xfrm>
              <a:off x="5090020" y="4983480"/>
              <a:ext cx="1588575" cy="1625774"/>
              <a:chOff x="4821025" y="4550180"/>
              <a:chExt cx="2011961" cy="2059074"/>
            </a:xfrm>
          </p:grpSpPr>
          <p:sp>
            <p:nvSpPr>
              <p:cNvPr id="19" name="Oval 18">
                <a:extLst>
                  <a:ext uri="{FF2B5EF4-FFF2-40B4-BE49-F238E27FC236}">
                    <a16:creationId xmlns:a16="http://schemas.microsoft.com/office/drawing/2014/main" id="{40BED0DC-3828-8C4A-A17B-0084485D2642}"/>
                  </a:ext>
                </a:extLst>
              </p:cNvPr>
              <p:cNvSpPr/>
              <p:nvPr/>
            </p:nvSpPr>
            <p:spPr>
              <a:xfrm>
                <a:off x="4821025" y="4550180"/>
                <a:ext cx="2011961" cy="2059074"/>
              </a:xfrm>
              <a:prstGeom prst="ellipse">
                <a:avLst/>
              </a:prstGeom>
              <a:noFill/>
              <a:ln w="381000">
                <a:solidFill>
                  <a:srgbClr val="C0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D7E0141-636A-BC41-9A2F-D4BC9357E8B4}"/>
                  </a:ext>
                </a:extLst>
              </p:cNvPr>
              <p:cNvSpPr txBox="1"/>
              <p:nvPr/>
            </p:nvSpPr>
            <p:spPr>
              <a:xfrm>
                <a:off x="4886144" y="5171748"/>
                <a:ext cx="1881724" cy="646331"/>
              </a:xfrm>
              <a:prstGeom prst="rect">
                <a:avLst/>
              </a:prstGeom>
              <a:noFill/>
              <a:ln>
                <a:noFill/>
              </a:ln>
            </p:spPr>
            <p:txBody>
              <a:bodyPr wrap="square" rtlCol="0">
                <a:spAutoFit/>
              </a:bodyPr>
              <a:lstStyle/>
              <a:p>
                <a:pPr algn="ctr"/>
                <a:r>
                  <a:rPr lang="en-US" sz="3600" b="1" i="1" dirty="0">
                    <a:solidFill>
                      <a:srgbClr val="C00000"/>
                    </a:solidFill>
                    <a:latin typeface="Arial" panose="020B0604020202020204" pitchFamily="34" charset="0"/>
                    <a:cs typeface="Arial" panose="020B0604020202020204" pitchFamily="34" charset="0"/>
                  </a:rPr>
                  <a:t>PE/E</a:t>
                </a:r>
              </a:p>
            </p:txBody>
          </p:sp>
          <p:sp>
            <p:nvSpPr>
              <p:cNvPr id="29" name="Rectangle 28">
                <a:extLst>
                  <a:ext uri="{FF2B5EF4-FFF2-40B4-BE49-F238E27FC236}">
                    <a16:creationId xmlns:a16="http://schemas.microsoft.com/office/drawing/2014/main" id="{F0CACADF-0A4A-9E4A-816D-040031CB46C2}"/>
                  </a:ext>
                </a:extLst>
              </p:cNvPr>
              <p:cNvSpPr/>
              <p:nvPr/>
            </p:nvSpPr>
            <p:spPr>
              <a:xfrm rot="19146584">
                <a:off x="5723682" y="4582607"/>
                <a:ext cx="336884" cy="1876833"/>
              </a:xfrm>
              <a:prstGeom prst="rect">
                <a:avLst/>
              </a:prstGeom>
              <a:solidFill>
                <a:srgbClr val="B74919">
                  <a:alpha val="50196"/>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8951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7582" y="6024773"/>
            <a:ext cx="8575618" cy="707886"/>
          </a:xfrm>
          <a:prstGeom prst="rect">
            <a:avLst/>
          </a:prstGeom>
          <a:noFill/>
        </p:spPr>
        <p:txBody>
          <a:bodyPr wrap="square" rtlCol="0">
            <a:spAutoFit/>
          </a:bodyPr>
          <a:lstStyle/>
          <a:p>
            <a:pPr algn="l"/>
            <a:r>
              <a:rPr lang="en-US" sz="2000" i="1" dirty="0">
                <a:latin typeface="Arial" panose="020B0604020202020204" pitchFamily="34" charset="0"/>
                <a:cs typeface="Arial" panose="020B0604020202020204" pitchFamily="34" charset="0"/>
              </a:rPr>
              <a:t>WHO, Make every mother and child count, in The world health report 2005, World Health Organization, Geneva, Switzerland, 2005.</a:t>
            </a:r>
          </a:p>
        </p:txBody>
      </p:sp>
      <p:sp>
        <p:nvSpPr>
          <p:cNvPr id="8" name="Title 7">
            <a:extLst>
              <a:ext uri="{FF2B5EF4-FFF2-40B4-BE49-F238E27FC236}">
                <a16:creationId xmlns:a16="http://schemas.microsoft.com/office/drawing/2014/main" id="{F20F44FE-E1A7-8640-BA1A-E8D246C2018B}"/>
              </a:ext>
            </a:extLst>
          </p:cNvPr>
          <p:cNvSpPr>
            <a:spLocks noGrp="1"/>
          </p:cNvSpPr>
          <p:nvPr>
            <p:ph type="title"/>
          </p:nvPr>
        </p:nvSpPr>
        <p:spPr/>
        <p:txBody>
          <a:bodyPr>
            <a:normAutofit fontScale="90000"/>
          </a:bodyPr>
          <a:lstStyle/>
          <a:p>
            <a:r>
              <a:rPr lang="en-US" dirty="0"/>
              <a:t>Preeclampsia - General</a:t>
            </a:r>
          </a:p>
        </p:txBody>
      </p:sp>
      <p:sp>
        <p:nvSpPr>
          <p:cNvPr id="9" name="Content Placeholder 8">
            <a:extLst>
              <a:ext uri="{FF2B5EF4-FFF2-40B4-BE49-F238E27FC236}">
                <a16:creationId xmlns:a16="http://schemas.microsoft.com/office/drawing/2014/main" id="{88EA1F69-D4A8-0248-9C45-4B60C98420EF}"/>
              </a:ext>
            </a:extLst>
          </p:cNvPr>
          <p:cNvSpPr>
            <a:spLocks noGrp="1"/>
          </p:cNvSpPr>
          <p:nvPr>
            <p:ph idx="1"/>
          </p:nvPr>
        </p:nvSpPr>
        <p:spPr/>
        <p:txBody>
          <a:bodyPr/>
          <a:lstStyle/>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Syndrome (specific) to human pregnancy </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Debated etiology and pathogenesis</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2-10% (70%) of pregnancies &gt;20 weeks gestation</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7x higher incidence in developing countries</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High maternal &amp; perinatal morbidity mortality</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Leading cause of indicated early delivery</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Most maternal deaths from PE occur in LMIC</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t>Maternal mortality: highest in rural areas &amp; poor communities – deficient health care systems</a:t>
            </a:r>
          </a:p>
        </p:txBody>
      </p:sp>
    </p:spTree>
    <p:extLst>
      <p:ext uri="{BB962C8B-B14F-4D97-AF65-F5344CB8AC3E}">
        <p14:creationId xmlns:p14="http://schemas.microsoft.com/office/powerpoint/2010/main" val="2247623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F1F0-54BE-A142-93D6-5BA8B9FCF0D8}"/>
              </a:ext>
            </a:extLst>
          </p:cNvPr>
          <p:cNvSpPr>
            <a:spLocks noGrp="1"/>
          </p:cNvSpPr>
          <p:nvPr>
            <p:ph type="title"/>
          </p:nvPr>
        </p:nvSpPr>
        <p:spPr/>
        <p:txBody>
          <a:bodyPr>
            <a:normAutofit fontScale="90000"/>
          </a:bodyPr>
          <a:lstStyle/>
          <a:p>
            <a:r>
              <a:rPr lang="en-US" dirty="0">
                <a:solidFill>
                  <a:srgbClr val="000000"/>
                </a:solidFill>
                <a:sym typeface="Gill Sans" charset="0"/>
              </a:rPr>
              <a:t>Preeclampsia - General</a:t>
            </a:r>
            <a:endParaRPr lang="en-US" dirty="0"/>
          </a:p>
        </p:txBody>
      </p:sp>
      <p:sp>
        <p:nvSpPr>
          <p:cNvPr id="11" name="Content Placeholder 10">
            <a:extLst>
              <a:ext uri="{FF2B5EF4-FFF2-40B4-BE49-F238E27FC236}">
                <a16:creationId xmlns:a16="http://schemas.microsoft.com/office/drawing/2014/main" id="{B711897E-042E-8E4C-A803-4D9444812810}"/>
              </a:ext>
            </a:extLst>
          </p:cNvPr>
          <p:cNvSpPr>
            <a:spLocks noGrp="1"/>
          </p:cNvSpPr>
          <p:nvPr>
            <p:ph idx="1"/>
          </p:nvPr>
        </p:nvSpPr>
        <p:spPr/>
        <p:txBody>
          <a:bodyPr>
            <a:normAutofit lnSpcReduction="10000"/>
          </a:bodyPr>
          <a:lstStyle/>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olidFill>
                  <a:srgbClr val="000000"/>
                </a:solidFill>
                <a:sym typeface="Gill Sans" charset="0"/>
              </a:rPr>
              <a:t>Clinically (ill)-defined subtypes</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Mild preeclampsia </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Severe preeclampsia</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Superimposed preeclampsia</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HELLP syndrome (Hemolysis, Elevated Liver enzymes, Low Platelets)</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Eclampsia (seizures)</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ym typeface="Gill Sans" charset="0"/>
              </a:rPr>
              <a:t>Acute potentially life-threatening complication (PLTC)</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Stroke</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Kidney failure</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Liver rupture</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Abruption</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DIC</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Maternal death</a:t>
            </a:r>
            <a:endParaRPr lang="en-US" dirty="0">
              <a:sym typeface="Gill Sans" charset="0"/>
            </a:endParaRP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ym typeface="Gill Sans" charset="0"/>
              </a:rPr>
              <a:t>Long-term quality-of-life (QOL) impairment</a:t>
            </a:r>
          </a:p>
        </p:txBody>
      </p:sp>
    </p:spTree>
    <p:extLst>
      <p:ext uri="{BB962C8B-B14F-4D97-AF65-F5344CB8AC3E}">
        <p14:creationId xmlns:p14="http://schemas.microsoft.com/office/powerpoint/2010/main" val="321414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F1F0-54BE-A142-93D6-5BA8B9FCF0D8}"/>
              </a:ext>
            </a:extLst>
          </p:cNvPr>
          <p:cNvSpPr>
            <a:spLocks noGrp="1"/>
          </p:cNvSpPr>
          <p:nvPr>
            <p:ph type="title"/>
          </p:nvPr>
        </p:nvSpPr>
        <p:spPr/>
        <p:txBody>
          <a:bodyPr>
            <a:normAutofit fontScale="90000"/>
          </a:bodyPr>
          <a:lstStyle/>
          <a:p>
            <a:r>
              <a:rPr lang="en-US" dirty="0">
                <a:solidFill>
                  <a:srgbClr val="000000"/>
                </a:solidFill>
                <a:sym typeface="Gill Sans" charset="0"/>
              </a:rPr>
              <a:t>Preeclampsia - General</a:t>
            </a:r>
            <a:endParaRPr lang="en-US" dirty="0"/>
          </a:p>
        </p:txBody>
      </p:sp>
      <p:sp>
        <p:nvSpPr>
          <p:cNvPr id="11" name="Content Placeholder 10">
            <a:extLst>
              <a:ext uri="{FF2B5EF4-FFF2-40B4-BE49-F238E27FC236}">
                <a16:creationId xmlns:a16="http://schemas.microsoft.com/office/drawing/2014/main" id="{B711897E-042E-8E4C-A803-4D9444812810}"/>
              </a:ext>
            </a:extLst>
          </p:cNvPr>
          <p:cNvSpPr>
            <a:spLocks noGrp="1"/>
          </p:cNvSpPr>
          <p:nvPr>
            <p:ph idx="1"/>
          </p:nvPr>
        </p:nvSpPr>
        <p:spPr/>
        <p:txBody>
          <a:bodyPr>
            <a:normAutofit lnSpcReduction="10000"/>
          </a:bodyPr>
          <a:lstStyle/>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olidFill>
                  <a:srgbClr val="000000"/>
                </a:solidFill>
                <a:sym typeface="Gill Sans" charset="0"/>
              </a:rPr>
              <a:t>Prevention of any disease requires availability of methods for prediction of those at high risk</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ym typeface="Gill Sans" charset="0"/>
              </a:rPr>
              <a:t>Diagnosis of preeclampsia</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Hypertension</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Proteinuria</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Symptoms (headache, visual disturbances, epigastric pain)</a:t>
            </a:r>
          </a:p>
          <a:p>
            <a:pPr marL="457200" indent="-457200">
              <a:lnSpc>
                <a:spcPct val="80000"/>
              </a:lnSpc>
              <a:spcBef>
                <a:spcPts val="600"/>
              </a:spcBef>
              <a:spcAft>
                <a:spcPts val="600"/>
              </a:spcAft>
              <a:buClr>
                <a:srgbClr val="C00000"/>
              </a:buClr>
              <a:buSzPct val="100000"/>
              <a:buFont typeface="Calibri" panose="020F0502020204030204" pitchFamily="34" charset="0"/>
              <a:buChar char="•"/>
            </a:pPr>
            <a:r>
              <a:rPr lang="en-US" b="1" dirty="0">
                <a:sym typeface="Gill Sans" charset="0"/>
              </a:rPr>
              <a:t>Problems</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Nonspecific</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Subjective (patient &amp; provider)</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Technical issues</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BP readings vary with provider, cuff size, etc.</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BP cut-offs adopted from CVD field</a:t>
            </a:r>
          </a:p>
          <a:p>
            <a:pPr marL="800100" lvl="1" indent="-342900" fontAlgn="base">
              <a:spcBef>
                <a:spcPct val="0"/>
              </a:spcBef>
              <a:spcAft>
                <a:spcPct val="0"/>
              </a:spcAft>
              <a:buSzPct val="80000"/>
              <a:buFont typeface="Courier New" panose="02070309020205020404" pitchFamily="49" charset="0"/>
              <a:buChar char="o"/>
            </a:pPr>
            <a:r>
              <a:rPr lang="en-US" dirty="0">
                <a:solidFill>
                  <a:srgbClr val="000000"/>
                </a:solidFill>
                <a:sym typeface="Gill Sans" charset="0"/>
              </a:rPr>
              <a:t>Lab methods for total proteinuria measurements adopted from CKD field </a:t>
            </a:r>
          </a:p>
          <a:p>
            <a:pPr marL="800100" lvl="1" indent="-342900" fontAlgn="base">
              <a:spcBef>
                <a:spcPct val="0"/>
              </a:spcBef>
              <a:spcAft>
                <a:spcPct val="0"/>
              </a:spcAft>
              <a:buSzPct val="80000"/>
              <a:buFont typeface="Courier New" panose="02070309020205020404" pitchFamily="49" charset="0"/>
              <a:buChar char="o"/>
            </a:pPr>
            <a:endParaRPr lang="en-US" dirty="0">
              <a:solidFill>
                <a:srgbClr val="000000"/>
              </a:solidFill>
              <a:sym typeface="Gill Sans" charset="0"/>
            </a:endParaRPr>
          </a:p>
          <a:p>
            <a:pPr marL="0" indent="0">
              <a:lnSpc>
                <a:spcPct val="80000"/>
              </a:lnSpc>
              <a:spcBef>
                <a:spcPts val="600"/>
              </a:spcBef>
              <a:spcAft>
                <a:spcPts val="600"/>
              </a:spcAft>
              <a:buClr>
                <a:srgbClr val="C00000"/>
              </a:buClr>
              <a:buSzPct val="100000"/>
              <a:buNone/>
            </a:pPr>
            <a:endParaRPr lang="en-US" b="1" dirty="0">
              <a:sym typeface="Gill Sans" charset="0"/>
            </a:endParaRPr>
          </a:p>
        </p:txBody>
      </p:sp>
    </p:spTree>
    <p:extLst>
      <p:ext uri="{BB962C8B-B14F-4D97-AF65-F5344CB8AC3E}">
        <p14:creationId xmlns:p14="http://schemas.microsoft.com/office/powerpoint/2010/main" val="12334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F1F0-54BE-A142-93D6-5BA8B9FCF0D8}"/>
              </a:ext>
            </a:extLst>
          </p:cNvPr>
          <p:cNvSpPr>
            <a:spLocks noGrp="1"/>
          </p:cNvSpPr>
          <p:nvPr>
            <p:ph type="title"/>
          </p:nvPr>
        </p:nvSpPr>
        <p:spPr/>
        <p:txBody>
          <a:bodyPr>
            <a:normAutofit fontScale="90000"/>
          </a:bodyPr>
          <a:lstStyle/>
          <a:p>
            <a:pPr fontAlgn="base">
              <a:spcAft>
                <a:spcPct val="0"/>
              </a:spcAft>
            </a:pPr>
            <a:r>
              <a:rPr lang="en-US" dirty="0">
                <a:solidFill>
                  <a:srgbClr val="000000"/>
                </a:solidFill>
                <a:sym typeface="Gill Sans" charset="0"/>
              </a:rPr>
              <a:t>Preeclampsia - Biomarkers</a:t>
            </a:r>
          </a:p>
        </p:txBody>
      </p:sp>
      <p:sp>
        <p:nvSpPr>
          <p:cNvPr id="11" name="Content Placeholder 10">
            <a:extLst>
              <a:ext uri="{FF2B5EF4-FFF2-40B4-BE49-F238E27FC236}">
                <a16:creationId xmlns:a16="http://schemas.microsoft.com/office/drawing/2014/main" id="{B711897E-042E-8E4C-A803-4D9444812810}"/>
              </a:ext>
            </a:extLst>
          </p:cNvPr>
          <p:cNvSpPr>
            <a:spLocks noGrp="1"/>
          </p:cNvSpPr>
          <p:nvPr>
            <p:ph idx="1"/>
          </p:nvPr>
        </p:nvSpPr>
        <p:spPr/>
        <p:txBody>
          <a:bodyPr>
            <a:normAutofit lnSpcReduction="10000"/>
          </a:bodyPr>
          <a:lstStyle/>
          <a:p>
            <a:pPr marL="457200" indent="-457200" fontAlgn="base">
              <a:lnSpc>
                <a:spcPct val="80000"/>
              </a:lnSpc>
              <a:spcBef>
                <a:spcPct val="0"/>
              </a:spcBef>
              <a:buClr>
                <a:srgbClr val="C00000"/>
              </a:buClr>
              <a:buSzPct val="100000"/>
              <a:buFont typeface="Calibri" panose="020F0502020204030204" pitchFamily="34" charset="0"/>
              <a:buChar char="•"/>
            </a:pPr>
            <a:r>
              <a:rPr lang="en-US" dirty="0">
                <a:solidFill>
                  <a:srgbClr val="000000"/>
                </a:solidFill>
                <a:sym typeface="Gill Sans" charset="0"/>
              </a:rPr>
              <a:t>Active research – quest for biomarkers</a:t>
            </a:r>
          </a:p>
          <a:p>
            <a:pPr marL="457200" indent="-457200" fontAlgn="base">
              <a:lnSpc>
                <a:spcPct val="80000"/>
              </a:lnSpc>
              <a:spcBef>
                <a:spcPct val="0"/>
              </a:spcBef>
              <a:buClr>
                <a:srgbClr val="C00000"/>
              </a:buClr>
              <a:buSzPct val="100000"/>
              <a:buFont typeface="Calibri" panose="020F0502020204030204" pitchFamily="34" charset="0"/>
              <a:buChar char="•"/>
            </a:pPr>
            <a:r>
              <a:rPr lang="en-US" dirty="0">
                <a:solidFill>
                  <a:srgbClr val="000000"/>
                </a:solidFill>
                <a:sym typeface="Gill Sans" charset="0"/>
              </a:rPr>
              <a:t>Clinical &amp; biochemical tests proposed for prediction and better diagnosis</a:t>
            </a:r>
          </a:p>
          <a:p>
            <a:pPr marL="457200" indent="-457200" fontAlgn="base">
              <a:lnSpc>
                <a:spcPct val="80000"/>
              </a:lnSpc>
              <a:spcBef>
                <a:spcPct val="0"/>
              </a:spcBef>
              <a:buClr>
                <a:srgbClr val="C00000"/>
              </a:buClr>
              <a:buSzPct val="100000"/>
              <a:buFont typeface="Calibri" panose="020F0502020204030204" pitchFamily="34" charset="0"/>
              <a:buChar char="•"/>
            </a:pPr>
            <a:r>
              <a:rPr lang="en-US" dirty="0">
                <a:solidFill>
                  <a:srgbClr val="000000"/>
                </a:solidFill>
                <a:sym typeface="Gill Sans" charset="0"/>
              </a:rPr>
              <a:t>Many analytes: increased or decreased in PE</a:t>
            </a:r>
          </a:p>
          <a:p>
            <a:pPr marL="457200" indent="-457200" fontAlgn="base">
              <a:lnSpc>
                <a:spcPct val="80000"/>
              </a:lnSpc>
              <a:spcBef>
                <a:spcPct val="0"/>
              </a:spcBef>
              <a:buClr>
                <a:srgbClr val="C00000"/>
              </a:buClr>
              <a:buSzPct val="100000"/>
              <a:buFont typeface="Calibri" panose="020F0502020204030204" pitchFamily="34" charset="0"/>
              <a:buChar char="•"/>
            </a:pPr>
            <a:r>
              <a:rPr lang="en-US" dirty="0">
                <a:solidFill>
                  <a:srgbClr val="000000"/>
                </a:solidFill>
                <a:sym typeface="Gill Sans" charset="0"/>
              </a:rPr>
              <a:t>Challenges:</a:t>
            </a:r>
          </a:p>
          <a:p>
            <a:pPr marL="0" indent="0" fontAlgn="base">
              <a:lnSpc>
                <a:spcPct val="80000"/>
              </a:lnSpc>
              <a:spcBef>
                <a:spcPct val="0"/>
              </a:spcBef>
              <a:buClr>
                <a:srgbClr val="C00000"/>
              </a:buClr>
              <a:buSzPct val="100000"/>
              <a:buNone/>
            </a:pPr>
            <a:endParaRPr lang="en-US" dirty="0">
              <a:solidFill>
                <a:srgbClr val="000000"/>
              </a:solidFill>
              <a:sym typeface="Gill Sans" charset="0"/>
            </a:endParaRPr>
          </a:p>
          <a:p>
            <a:pPr marL="800100" lvl="1" indent="-342900" fontAlgn="base">
              <a:spcBef>
                <a:spcPct val="0"/>
              </a:spcBef>
              <a:buSzPct val="80000"/>
              <a:buFont typeface="Courier New" panose="02070309020205020404" pitchFamily="49" charset="0"/>
              <a:buChar char="o"/>
            </a:pPr>
            <a:r>
              <a:rPr lang="en-US" dirty="0">
                <a:solidFill>
                  <a:srgbClr val="C00000"/>
                </a:solidFill>
                <a:sym typeface="Gill Sans" charset="0"/>
              </a:rPr>
              <a:t>Universal:</a:t>
            </a:r>
            <a:r>
              <a:rPr lang="en-US" dirty="0">
                <a:solidFill>
                  <a:srgbClr val="000000"/>
                </a:solidFill>
                <a:sym typeface="Gill Sans" charset="0"/>
              </a:rPr>
              <a:t> 	Across gestation, multiples, co-morbidities</a:t>
            </a:r>
          </a:p>
          <a:p>
            <a:pPr marL="800100" lvl="1" indent="-342900" fontAlgn="base">
              <a:spcBef>
                <a:spcPct val="0"/>
              </a:spcBef>
              <a:buSzPct val="80000"/>
              <a:buFont typeface="Courier New" panose="02070309020205020404" pitchFamily="49" charset="0"/>
              <a:buChar char="o"/>
            </a:pPr>
            <a:r>
              <a:rPr lang="en-US" dirty="0">
                <a:solidFill>
                  <a:srgbClr val="C00000"/>
                </a:solidFill>
                <a:sym typeface="Gill Sans" charset="0"/>
              </a:rPr>
              <a:t>Rapid:</a:t>
            </a:r>
            <a:r>
              <a:rPr lang="en-US" dirty="0">
                <a:solidFill>
                  <a:srgbClr val="000000"/>
                </a:solidFill>
                <a:sym typeface="Gill Sans" charset="0"/>
              </a:rPr>
              <a:t> 		Result turnaround for clinical decision making</a:t>
            </a:r>
          </a:p>
          <a:p>
            <a:pPr marL="800100" lvl="1" indent="-342900" fontAlgn="base">
              <a:spcBef>
                <a:spcPct val="0"/>
              </a:spcBef>
              <a:buSzPct val="80000"/>
              <a:buFont typeface="Courier New" panose="02070309020205020404" pitchFamily="49" charset="0"/>
              <a:buChar char="o"/>
            </a:pPr>
            <a:r>
              <a:rPr lang="en-US" dirty="0">
                <a:solidFill>
                  <a:srgbClr val="C00000"/>
                </a:solidFill>
                <a:sym typeface="Gill Sans" charset="0"/>
              </a:rPr>
              <a:t>Practical:</a:t>
            </a:r>
            <a:r>
              <a:rPr lang="en-US" dirty="0">
                <a:solidFill>
                  <a:srgbClr val="000000"/>
                </a:solidFill>
                <a:sym typeface="Gill Sans" charset="0"/>
              </a:rPr>
              <a:t> 	No blood sampling, no sophisticated instruments</a:t>
            </a:r>
          </a:p>
          <a:p>
            <a:pPr marL="800100" lvl="1" indent="-342900" fontAlgn="base">
              <a:spcBef>
                <a:spcPct val="0"/>
              </a:spcBef>
              <a:buSzPct val="80000"/>
              <a:buFont typeface="Courier New" panose="02070309020205020404" pitchFamily="49" charset="0"/>
              <a:buChar char="o"/>
            </a:pPr>
            <a:r>
              <a:rPr lang="en-US" dirty="0">
                <a:solidFill>
                  <a:srgbClr val="C00000"/>
                </a:solidFill>
                <a:sym typeface="Gill Sans" charset="0"/>
              </a:rPr>
              <a:t>Affordable:</a:t>
            </a:r>
            <a:r>
              <a:rPr lang="en-US" dirty="0">
                <a:solidFill>
                  <a:srgbClr val="000000"/>
                </a:solidFill>
                <a:sym typeface="Gill Sans" charset="0"/>
              </a:rPr>
              <a:t> 	Healthcare settings in developing countries</a:t>
            </a:r>
          </a:p>
          <a:p>
            <a:pPr marL="800100" lvl="1" indent="-342900" fontAlgn="base">
              <a:spcBef>
                <a:spcPct val="0"/>
              </a:spcBef>
              <a:buSzPct val="80000"/>
              <a:buFont typeface="Courier New" panose="02070309020205020404" pitchFamily="49" charset="0"/>
              <a:buChar char="o"/>
            </a:pPr>
            <a:r>
              <a:rPr lang="en-US" dirty="0">
                <a:solidFill>
                  <a:srgbClr val="C00000"/>
                </a:solidFill>
                <a:sym typeface="Gill Sans" charset="0"/>
              </a:rPr>
              <a:t>Meaningful:</a:t>
            </a:r>
            <a:r>
              <a:rPr lang="en-US" dirty="0">
                <a:solidFill>
                  <a:srgbClr val="000000"/>
                </a:solidFill>
                <a:sym typeface="Gill Sans" charset="0"/>
              </a:rPr>
              <a:t> 	To providers and patients in context of available and 				actionable treatment options</a:t>
            </a:r>
          </a:p>
          <a:p>
            <a:pPr marL="0" indent="0" fontAlgn="base">
              <a:lnSpc>
                <a:spcPct val="80000"/>
              </a:lnSpc>
              <a:spcBef>
                <a:spcPct val="0"/>
              </a:spcBef>
              <a:buClr>
                <a:srgbClr val="C00000"/>
              </a:buClr>
              <a:buSzPct val="100000"/>
              <a:buNone/>
            </a:pPr>
            <a:endParaRPr lang="en-US" dirty="0">
              <a:solidFill>
                <a:srgbClr val="000000"/>
              </a:solidFill>
              <a:sym typeface="Gill Sans" charset="0"/>
            </a:endParaRPr>
          </a:p>
          <a:p>
            <a:pPr marL="457200" indent="-457200" fontAlgn="base">
              <a:lnSpc>
                <a:spcPct val="80000"/>
              </a:lnSpc>
              <a:spcBef>
                <a:spcPct val="0"/>
              </a:spcBef>
              <a:buClr>
                <a:srgbClr val="C00000"/>
              </a:buClr>
              <a:buSzPct val="100000"/>
              <a:buFont typeface="Calibri" panose="020F0502020204030204" pitchFamily="34" charset="0"/>
              <a:buChar char="•"/>
            </a:pPr>
            <a:r>
              <a:rPr lang="en-US" dirty="0">
                <a:solidFill>
                  <a:srgbClr val="000000"/>
                </a:solidFill>
                <a:sym typeface="Gill Sans" charset="0"/>
              </a:rPr>
              <a:t>No PE marker yet demonstrated as feasible for rural LMIC</a:t>
            </a:r>
            <a:endParaRPr lang="en-US" b="1" dirty="0">
              <a:sym typeface="Gill Sans" charset="0"/>
            </a:endParaRPr>
          </a:p>
        </p:txBody>
      </p:sp>
    </p:spTree>
    <p:extLst>
      <p:ext uri="{BB962C8B-B14F-4D97-AF65-F5344CB8AC3E}">
        <p14:creationId xmlns:p14="http://schemas.microsoft.com/office/powerpoint/2010/main" val="159252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E18A7C-0660-2D49-9874-0106687FE006}"/>
              </a:ext>
            </a:extLst>
          </p:cNvPr>
          <p:cNvSpPr>
            <a:spLocks noGrp="1"/>
          </p:cNvSpPr>
          <p:nvPr>
            <p:ph idx="1"/>
          </p:nvPr>
        </p:nvSpPr>
        <p:spPr>
          <a:xfrm>
            <a:off x="838200" y="3523649"/>
            <a:ext cx="10515600" cy="381248"/>
          </a:xfrm>
        </p:spPr>
        <p:txBody>
          <a:bodyPr>
            <a:normAutofit/>
          </a:bodyPr>
          <a:lstStyle/>
          <a:p>
            <a:pPr fontAlgn="base">
              <a:spcBef>
                <a:spcPct val="0"/>
              </a:spcBef>
              <a:spcAft>
                <a:spcPct val="0"/>
              </a:spcAft>
            </a:pPr>
            <a:r>
              <a:rPr lang="en-US" sz="2000" b="1" dirty="0">
                <a:solidFill>
                  <a:srgbClr val="000000"/>
                </a:solidFill>
                <a:sym typeface="Gill Sans" charset="0"/>
              </a:rPr>
              <a:t>Both women contributed with identical amounts of urine protein</a:t>
            </a:r>
          </a:p>
        </p:txBody>
      </p:sp>
      <p:sp>
        <p:nvSpPr>
          <p:cNvPr id="2" name="Title 1">
            <a:extLst>
              <a:ext uri="{FF2B5EF4-FFF2-40B4-BE49-F238E27FC236}">
                <a16:creationId xmlns:a16="http://schemas.microsoft.com/office/drawing/2014/main" id="{60BACF46-BB79-DF46-B451-3B70A012108D}"/>
              </a:ext>
            </a:extLst>
          </p:cNvPr>
          <p:cNvSpPr>
            <a:spLocks noGrp="1"/>
          </p:cNvSpPr>
          <p:nvPr>
            <p:ph type="title"/>
          </p:nvPr>
        </p:nvSpPr>
        <p:spPr/>
        <p:txBody>
          <a:bodyPr>
            <a:normAutofit fontScale="90000"/>
          </a:bodyPr>
          <a:lstStyle/>
          <a:p>
            <a:pPr fontAlgn="base">
              <a:spcAft>
                <a:spcPct val="0"/>
              </a:spcAft>
            </a:pPr>
            <a:r>
              <a:rPr lang="en-US" dirty="0">
                <a:solidFill>
                  <a:srgbClr val="000000"/>
                </a:solidFill>
                <a:sym typeface="Gill Sans" charset="0"/>
              </a:rPr>
              <a:t>Preeclampsia – Urine Proteomics</a:t>
            </a:r>
          </a:p>
        </p:txBody>
      </p:sp>
      <p:pic>
        <p:nvPicPr>
          <p:cNvPr id="13" name="Picture 12">
            <a:extLst>
              <a:ext uri="{FF2B5EF4-FFF2-40B4-BE49-F238E27FC236}">
                <a16:creationId xmlns:a16="http://schemas.microsoft.com/office/drawing/2014/main" id="{BC2EDF49-9E60-D648-9837-F1F3EDB8B2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4879" y="1340860"/>
            <a:ext cx="9228117" cy="1967167"/>
          </a:xfrm>
          <a:prstGeom prst="rect">
            <a:avLst/>
          </a:prstGeom>
        </p:spPr>
      </p:pic>
      <p:grpSp>
        <p:nvGrpSpPr>
          <p:cNvPr id="14" name="Group 13">
            <a:extLst>
              <a:ext uri="{FF2B5EF4-FFF2-40B4-BE49-F238E27FC236}">
                <a16:creationId xmlns:a16="http://schemas.microsoft.com/office/drawing/2014/main" id="{BEB36441-9C96-6C4C-BB08-7367F3DB5571}"/>
              </a:ext>
            </a:extLst>
          </p:cNvPr>
          <p:cNvGrpSpPr/>
          <p:nvPr/>
        </p:nvGrpSpPr>
        <p:grpSpPr>
          <a:xfrm>
            <a:off x="1051957" y="4141434"/>
            <a:ext cx="9017112" cy="2489200"/>
            <a:chOff x="76200" y="3987800"/>
            <a:chExt cx="9017112" cy="2489200"/>
          </a:xfrm>
        </p:grpSpPr>
        <p:sp>
          <p:nvSpPr>
            <p:cNvPr id="15" name="Text Box 241">
              <a:extLst>
                <a:ext uri="{FF2B5EF4-FFF2-40B4-BE49-F238E27FC236}">
                  <a16:creationId xmlns:a16="http://schemas.microsoft.com/office/drawing/2014/main" id="{8988B754-FC93-5349-8BF2-BF456E43E8EB}"/>
                </a:ext>
              </a:extLst>
            </p:cNvPr>
            <p:cNvSpPr txBox="1">
              <a:spLocks noChangeArrowheads="1"/>
            </p:cNvSpPr>
            <p:nvPr/>
          </p:nvSpPr>
          <p:spPr bwMode="auto">
            <a:xfrm>
              <a:off x="7465943" y="4310063"/>
              <a:ext cx="1627369" cy="446276"/>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300" b="1" dirty="0">
                  <a:solidFill>
                    <a:srgbClr val="000000"/>
                  </a:solidFill>
                  <a:latin typeface="Gill Sans" charset="0"/>
                  <a:sym typeface="Gill Sans" charset="0"/>
                </a:rPr>
                <a:t>Severe PE</a:t>
              </a:r>
            </a:p>
          </p:txBody>
        </p:sp>
        <p:grpSp>
          <p:nvGrpSpPr>
            <p:cNvPr id="16" name="Group 15">
              <a:extLst>
                <a:ext uri="{FF2B5EF4-FFF2-40B4-BE49-F238E27FC236}">
                  <a16:creationId xmlns:a16="http://schemas.microsoft.com/office/drawing/2014/main" id="{54C35153-01C5-1448-8E52-65B8803B68C5}"/>
                </a:ext>
              </a:extLst>
            </p:cNvPr>
            <p:cNvGrpSpPr/>
            <p:nvPr/>
          </p:nvGrpSpPr>
          <p:grpSpPr>
            <a:xfrm>
              <a:off x="76200" y="3987800"/>
              <a:ext cx="8180344" cy="2489200"/>
              <a:chOff x="76200" y="3987800"/>
              <a:chExt cx="8180344" cy="2489200"/>
            </a:xfrm>
          </p:grpSpPr>
          <p:sp>
            <p:nvSpPr>
              <p:cNvPr id="17" name="Rectangle 6">
                <a:extLst>
                  <a:ext uri="{FF2B5EF4-FFF2-40B4-BE49-F238E27FC236}">
                    <a16:creationId xmlns:a16="http://schemas.microsoft.com/office/drawing/2014/main" id="{B09BD9BD-0542-F04F-983D-99BE4389E365}"/>
                  </a:ext>
                </a:extLst>
              </p:cNvPr>
              <p:cNvSpPr>
                <a:spLocks noChangeArrowheads="1"/>
              </p:cNvSpPr>
              <p:nvPr/>
            </p:nvSpPr>
            <p:spPr bwMode="auto">
              <a:xfrm>
                <a:off x="495231" y="4852988"/>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18" name="Line 7">
                <a:extLst>
                  <a:ext uri="{FF2B5EF4-FFF2-40B4-BE49-F238E27FC236}">
                    <a16:creationId xmlns:a16="http://schemas.microsoft.com/office/drawing/2014/main" id="{3B49E7DB-5FB2-0447-872E-142A3D85A7C5}"/>
                  </a:ext>
                </a:extLst>
              </p:cNvPr>
              <p:cNvSpPr>
                <a:spLocks noChangeShapeType="1"/>
              </p:cNvSpPr>
              <p:nvPr/>
            </p:nvSpPr>
            <p:spPr bwMode="auto">
              <a:xfrm>
                <a:off x="606356" y="4664075"/>
                <a:ext cx="1597025"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9" name="Rectangle 8">
                <a:extLst>
                  <a:ext uri="{FF2B5EF4-FFF2-40B4-BE49-F238E27FC236}">
                    <a16:creationId xmlns:a16="http://schemas.microsoft.com/office/drawing/2014/main" id="{C73E4EFF-2536-3745-9240-2BBB0EFEA33D}"/>
                  </a:ext>
                </a:extLst>
              </p:cNvPr>
              <p:cNvSpPr>
                <a:spLocks noChangeArrowheads="1"/>
              </p:cNvSpPr>
              <p:nvPr/>
            </p:nvSpPr>
            <p:spPr bwMode="auto">
              <a:xfrm>
                <a:off x="430143" y="4595813"/>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20</a:t>
                </a:r>
              </a:p>
            </p:txBody>
          </p:sp>
          <p:sp>
            <p:nvSpPr>
              <p:cNvPr id="20" name="Line 9">
                <a:extLst>
                  <a:ext uri="{FF2B5EF4-FFF2-40B4-BE49-F238E27FC236}">
                    <a16:creationId xmlns:a16="http://schemas.microsoft.com/office/drawing/2014/main" id="{5D00A027-E185-B94F-BE8B-338213F9448B}"/>
                  </a:ext>
                </a:extLst>
              </p:cNvPr>
              <p:cNvSpPr>
                <a:spLocks noChangeShapeType="1"/>
              </p:cNvSpPr>
              <p:nvPr/>
            </p:nvSpPr>
            <p:spPr bwMode="auto">
              <a:xfrm>
                <a:off x="606356" y="4398963"/>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1" name="Rectangle 10">
                <a:extLst>
                  <a:ext uri="{FF2B5EF4-FFF2-40B4-BE49-F238E27FC236}">
                    <a16:creationId xmlns:a16="http://schemas.microsoft.com/office/drawing/2014/main" id="{BF3D2BC8-3341-FD44-829C-290681CDF67E}"/>
                  </a:ext>
                </a:extLst>
              </p:cNvPr>
              <p:cNvSpPr>
                <a:spLocks noChangeArrowheads="1"/>
              </p:cNvSpPr>
              <p:nvPr/>
            </p:nvSpPr>
            <p:spPr bwMode="auto">
              <a:xfrm>
                <a:off x="430143" y="4330700"/>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40</a:t>
                </a:r>
              </a:p>
            </p:txBody>
          </p:sp>
          <p:sp>
            <p:nvSpPr>
              <p:cNvPr id="22" name="Line 11">
                <a:extLst>
                  <a:ext uri="{FF2B5EF4-FFF2-40B4-BE49-F238E27FC236}">
                    <a16:creationId xmlns:a16="http://schemas.microsoft.com/office/drawing/2014/main" id="{F42273AE-9639-FD4D-A0A1-6131555DD252}"/>
                  </a:ext>
                </a:extLst>
              </p:cNvPr>
              <p:cNvSpPr>
                <a:spLocks noChangeShapeType="1"/>
              </p:cNvSpPr>
              <p:nvPr/>
            </p:nvSpPr>
            <p:spPr bwMode="auto">
              <a:xfrm>
                <a:off x="606356" y="4133850"/>
                <a:ext cx="1597025"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3" name="Rectangle 12">
                <a:extLst>
                  <a:ext uri="{FF2B5EF4-FFF2-40B4-BE49-F238E27FC236}">
                    <a16:creationId xmlns:a16="http://schemas.microsoft.com/office/drawing/2014/main" id="{6C810B29-FE18-6147-BBF7-03420D50F2A2}"/>
                  </a:ext>
                </a:extLst>
              </p:cNvPr>
              <p:cNvSpPr>
                <a:spLocks noChangeArrowheads="1"/>
              </p:cNvSpPr>
              <p:nvPr/>
            </p:nvSpPr>
            <p:spPr bwMode="auto">
              <a:xfrm>
                <a:off x="430143" y="4065588"/>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60</a:t>
                </a:r>
              </a:p>
            </p:txBody>
          </p:sp>
          <p:sp>
            <p:nvSpPr>
              <p:cNvPr id="24" name="Line 13">
                <a:extLst>
                  <a:ext uri="{FF2B5EF4-FFF2-40B4-BE49-F238E27FC236}">
                    <a16:creationId xmlns:a16="http://schemas.microsoft.com/office/drawing/2014/main" id="{4522D630-119B-0348-86E6-0C110F02C41D}"/>
                  </a:ext>
                </a:extLst>
              </p:cNvPr>
              <p:cNvSpPr>
                <a:spLocks noChangeShapeType="1"/>
              </p:cNvSpPr>
              <p:nvPr/>
            </p:nvSpPr>
            <p:spPr bwMode="auto">
              <a:xfrm flipV="1">
                <a:off x="966718" y="3987800"/>
                <a:ext cx="1588"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5" name="Line 14">
                <a:extLst>
                  <a:ext uri="{FF2B5EF4-FFF2-40B4-BE49-F238E27FC236}">
                    <a16:creationId xmlns:a16="http://schemas.microsoft.com/office/drawing/2014/main" id="{77FB4FBA-8D8A-6548-AEF1-FB98B2BFE4D3}"/>
                  </a:ext>
                </a:extLst>
              </p:cNvPr>
              <p:cNvSpPr>
                <a:spLocks noChangeShapeType="1"/>
              </p:cNvSpPr>
              <p:nvPr/>
            </p:nvSpPr>
            <p:spPr bwMode="auto">
              <a:xfrm flipV="1">
                <a:off x="1400106" y="3987800"/>
                <a:ext cx="1587"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6" name="Line 15">
                <a:extLst>
                  <a:ext uri="{FF2B5EF4-FFF2-40B4-BE49-F238E27FC236}">
                    <a16:creationId xmlns:a16="http://schemas.microsoft.com/office/drawing/2014/main" id="{FC75D53E-6E20-EA42-AA1A-C5ED888B31EB}"/>
                  </a:ext>
                </a:extLst>
              </p:cNvPr>
              <p:cNvSpPr>
                <a:spLocks noChangeShapeType="1"/>
              </p:cNvSpPr>
              <p:nvPr/>
            </p:nvSpPr>
            <p:spPr bwMode="auto">
              <a:xfrm flipV="1">
                <a:off x="1843018" y="3987800"/>
                <a:ext cx="1588"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7" name="Rectangle 16">
                <a:extLst>
                  <a:ext uri="{FF2B5EF4-FFF2-40B4-BE49-F238E27FC236}">
                    <a16:creationId xmlns:a16="http://schemas.microsoft.com/office/drawing/2014/main" id="{E97647B7-E137-454A-8EB1-E14C01BEC7E0}"/>
                  </a:ext>
                </a:extLst>
              </p:cNvPr>
              <p:cNvSpPr>
                <a:spLocks noChangeArrowheads="1"/>
              </p:cNvSpPr>
              <p:nvPr/>
            </p:nvSpPr>
            <p:spPr bwMode="auto">
              <a:xfrm>
                <a:off x="606356" y="3987800"/>
                <a:ext cx="1597025" cy="1044575"/>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8" name="Freeform 17">
                <a:extLst>
                  <a:ext uri="{FF2B5EF4-FFF2-40B4-BE49-F238E27FC236}">
                    <a16:creationId xmlns:a16="http://schemas.microsoft.com/office/drawing/2014/main" id="{30759DBA-7585-CC49-9106-DCD0332569B6}"/>
                  </a:ext>
                </a:extLst>
              </p:cNvPr>
              <p:cNvSpPr>
                <a:spLocks/>
              </p:cNvSpPr>
              <p:nvPr/>
            </p:nvSpPr>
            <p:spPr bwMode="auto">
              <a:xfrm>
                <a:off x="606356" y="4075113"/>
                <a:ext cx="1597025" cy="863600"/>
              </a:xfrm>
              <a:custGeom>
                <a:avLst/>
                <a:gdLst>
                  <a:gd name="T0" fmla="*/ 18687 w 1111"/>
                  <a:gd name="T1" fmla="*/ 803812 h 650"/>
                  <a:gd name="T2" fmla="*/ 45999 w 1111"/>
                  <a:gd name="T3" fmla="*/ 803812 h 650"/>
                  <a:gd name="T4" fmla="*/ 74748 w 1111"/>
                  <a:gd name="T5" fmla="*/ 794512 h 650"/>
                  <a:gd name="T6" fmla="*/ 91998 w 1111"/>
                  <a:gd name="T7" fmla="*/ 769268 h 650"/>
                  <a:gd name="T8" fmla="*/ 120747 w 1111"/>
                  <a:gd name="T9" fmla="*/ 744025 h 650"/>
                  <a:gd name="T10" fmla="*/ 148059 w 1111"/>
                  <a:gd name="T11" fmla="*/ 684237 h 650"/>
                  <a:gd name="T12" fmla="*/ 166746 w 1111"/>
                  <a:gd name="T13" fmla="*/ 597877 h 650"/>
                  <a:gd name="T14" fmla="*/ 194058 w 1111"/>
                  <a:gd name="T15" fmla="*/ 34544 h 650"/>
                  <a:gd name="T16" fmla="*/ 212745 w 1111"/>
                  <a:gd name="T17" fmla="*/ 512846 h 650"/>
                  <a:gd name="T18" fmla="*/ 240057 w 1111"/>
                  <a:gd name="T19" fmla="*/ 692209 h 650"/>
                  <a:gd name="T20" fmla="*/ 258744 w 1111"/>
                  <a:gd name="T21" fmla="*/ 692209 h 650"/>
                  <a:gd name="T22" fmla="*/ 286056 w 1111"/>
                  <a:gd name="T23" fmla="*/ 777240 h 650"/>
                  <a:gd name="T24" fmla="*/ 304743 w 1111"/>
                  <a:gd name="T25" fmla="*/ 786540 h 650"/>
                  <a:gd name="T26" fmla="*/ 323430 w 1111"/>
                  <a:gd name="T27" fmla="*/ 786540 h 650"/>
                  <a:gd name="T28" fmla="*/ 342117 w 1111"/>
                  <a:gd name="T29" fmla="*/ 777240 h 650"/>
                  <a:gd name="T30" fmla="*/ 369429 w 1111"/>
                  <a:gd name="T31" fmla="*/ 632421 h 650"/>
                  <a:gd name="T32" fmla="*/ 388116 w 1111"/>
                  <a:gd name="T33" fmla="*/ 453058 h 650"/>
                  <a:gd name="T34" fmla="*/ 415428 w 1111"/>
                  <a:gd name="T35" fmla="*/ 461030 h 650"/>
                  <a:gd name="T36" fmla="*/ 442740 w 1111"/>
                  <a:gd name="T37" fmla="*/ 803812 h 650"/>
                  <a:gd name="T38" fmla="*/ 471489 w 1111"/>
                  <a:gd name="T39" fmla="*/ 759968 h 650"/>
                  <a:gd name="T40" fmla="*/ 490176 w 1111"/>
                  <a:gd name="T41" fmla="*/ 829056 h 650"/>
                  <a:gd name="T42" fmla="*/ 507426 w 1111"/>
                  <a:gd name="T43" fmla="*/ 837028 h 650"/>
                  <a:gd name="T44" fmla="*/ 536175 w 1111"/>
                  <a:gd name="T45" fmla="*/ 837028 h 650"/>
                  <a:gd name="T46" fmla="*/ 553424 w 1111"/>
                  <a:gd name="T47" fmla="*/ 846328 h 650"/>
                  <a:gd name="T48" fmla="*/ 582174 w 1111"/>
                  <a:gd name="T49" fmla="*/ 837028 h 650"/>
                  <a:gd name="T50" fmla="*/ 609486 w 1111"/>
                  <a:gd name="T51" fmla="*/ 846328 h 650"/>
                  <a:gd name="T52" fmla="*/ 628173 w 1111"/>
                  <a:gd name="T53" fmla="*/ 837028 h 650"/>
                  <a:gd name="T54" fmla="*/ 655484 w 1111"/>
                  <a:gd name="T55" fmla="*/ 837028 h 650"/>
                  <a:gd name="T56" fmla="*/ 682796 w 1111"/>
                  <a:gd name="T57" fmla="*/ 854300 h 650"/>
                  <a:gd name="T58" fmla="*/ 720170 w 1111"/>
                  <a:gd name="T59" fmla="*/ 846328 h 650"/>
                  <a:gd name="T60" fmla="*/ 738858 w 1111"/>
                  <a:gd name="T61" fmla="*/ 854300 h 650"/>
                  <a:gd name="T62" fmla="*/ 766170 w 1111"/>
                  <a:gd name="T63" fmla="*/ 846328 h 650"/>
                  <a:gd name="T64" fmla="*/ 793481 w 1111"/>
                  <a:gd name="T65" fmla="*/ 837028 h 650"/>
                  <a:gd name="T66" fmla="*/ 812168 w 1111"/>
                  <a:gd name="T67" fmla="*/ 846328 h 650"/>
                  <a:gd name="T68" fmla="*/ 830855 w 1111"/>
                  <a:gd name="T69" fmla="*/ 854300 h 650"/>
                  <a:gd name="T70" fmla="*/ 858167 w 1111"/>
                  <a:gd name="T71" fmla="*/ 846328 h 650"/>
                  <a:gd name="T72" fmla="*/ 886917 w 1111"/>
                  <a:gd name="T73" fmla="*/ 846328 h 650"/>
                  <a:gd name="T74" fmla="*/ 905604 w 1111"/>
                  <a:gd name="T75" fmla="*/ 854300 h 650"/>
                  <a:gd name="T76" fmla="*/ 932916 w 1111"/>
                  <a:gd name="T77" fmla="*/ 854300 h 650"/>
                  <a:gd name="T78" fmla="*/ 968852 w 1111"/>
                  <a:gd name="T79" fmla="*/ 837028 h 650"/>
                  <a:gd name="T80" fmla="*/ 997601 w 1111"/>
                  <a:gd name="T81" fmla="*/ 837028 h 650"/>
                  <a:gd name="T82" fmla="*/ 1024913 w 1111"/>
                  <a:gd name="T83" fmla="*/ 846328 h 650"/>
                  <a:gd name="T84" fmla="*/ 1062287 w 1111"/>
                  <a:gd name="T85" fmla="*/ 846328 h 650"/>
                  <a:gd name="T86" fmla="*/ 1089599 w 1111"/>
                  <a:gd name="T87" fmla="*/ 846328 h 650"/>
                  <a:gd name="T88" fmla="*/ 1116911 w 1111"/>
                  <a:gd name="T89" fmla="*/ 846328 h 650"/>
                  <a:gd name="T90" fmla="*/ 1135598 w 1111"/>
                  <a:gd name="T91" fmla="*/ 854300 h 650"/>
                  <a:gd name="T92" fmla="*/ 1162910 w 1111"/>
                  <a:gd name="T93" fmla="*/ 837028 h 650"/>
                  <a:gd name="T94" fmla="*/ 1191659 w 1111"/>
                  <a:gd name="T95" fmla="*/ 846328 h 650"/>
                  <a:gd name="T96" fmla="*/ 1208909 w 1111"/>
                  <a:gd name="T97" fmla="*/ 854300 h 650"/>
                  <a:gd name="T98" fmla="*/ 1237658 w 1111"/>
                  <a:gd name="T99" fmla="*/ 846328 h 650"/>
                  <a:gd name="T100" fmla="*/ 1264970 w 1111"/>
                  <a:gd name="T101" fmla="*/ 837028 h 650"/>
                  <a:gd name="T102" fmla="*/ 1283657 w 1111"/>
                  <a:gd name="T103" fmla="*/ 837028 h 650"/>
                  <a:gd name="T104" fmla="*/ 1310969 w 1111"/>
                  <a:gd name="T105" fmla="*/ 846328 h 650"/>
                  <a:gd name="T106" fmla="*/ 1367030 w 1111"/>
                  <a:gd name="T107" fmla="*/ 846328 h 650"/>
                  <a:gd name="T108" fmla="*/ 1384280 w 1111"/>
                  <a:gd name="T109" fmla="*/ 846328 h 650"/>
                  <a:gd name="T110" fmla="*/ 1440341 w 1111"/>
                  <a:gd name="T111" fmla="*/ 846328 h 650"/>
                  <a:gd name="T112" fmla="*/ 1467653 w 1111"/>
                  <a:gd name="T113" fmla="*/ 846328 h 650"/>
                  <a:gd name="T114" fmla="*/ 1496402 w 1111"/>
                  <a:gd name="T115" fmla="*/ 837028 h 650"/>
                  <a:gd name="T116" fmla="*/ 1532339 w 1111"/>
                  <a:gd name="T117" fmla="*/ 829056 h 650"/>
                  <a:gd name="T118" fmla="*/ 1551026 w 1111"/>
                  <a:gd name="T119" fmla="*/ 846328 h 650"/>
                  <a:gd name="T120" fmla="*/ 1578338 w 1111"/>
                  <a:gd name="T121" fmla="*/ 846328 h 6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1"/>
                  <a:gd name="T184" fmla="*/ 0 h 650"/>
                  <a:gd name="T185" fmla="*/ 1111 w 1111"/>
                  <a:gd name="T186" fmla="*/ 650 h 6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1" h="650">
                    <a:moveTo>
                      <a:pt x="0" y="611"/>
                    </a:moveTo>
                    <a:lnTo>
                      <a:pt x="7" y="611"/>
                    </a:lnTo>
                    <a:lnTo>
                      <a:pt x="7" y="617"/>
                    </a:lnTo>
                    <a:lnTo>
                      <a:pt x="7" y="611"/>
                    </a:lnTo>
                    <a:lnTo>
                      <a:pt x="13" y="611"/>
                    </a:lnTo>
                    <a:lnTo>
                      <a:pt x="13" y="605"/>
                    </a:lnTo>
                    <a:lnTo>
                      <a:pt x="19" y="605"/>
                    </a:lnTo>
                    <a:lnTo>
                      <a:pt x="19" y="598"/>
                    </a:lnTo>
                    <a:lnTo>
                      <a:pt x="26" y="598"/>
                    </a:lnTo>
                    <a:lnTo>
                      <a:pt x="26" y="605"/>
                    </a:lnTo>
                    <a:lnTo>
                      <a:pt x="32" y="611"/>
                    </a:lnTo>
                    <a:lnTo>
                      <a:pt x="32" y="605"/>
                    </a:lnTo>
                    <a:lnTo>
                      <a:pt x="39" y="592"/>
                    </a:lnTo>
                    <a:lnTo>
                      <a:pt x="39" y="585"/>
                    </a:lnTo>
                    <a:lnTo>
                      <a:pt x="39" y="592"/>
                    </a:lnTo>
                    <a:lnTo>
                      <a:pt x="45" y="605"/>
                    </a:lnTo>
                    <a:lnTo>
                      <a:pt x="45" y="592"/>
                    </a:lnTo>
                    <a:lnTo>
                      <a:pt x="52" y="598"/>
                    </a:lnTo>
                    <a:lnTo>
                      <a:pt x="52" y="572"/>
                    </a:lnTo>
                    <a:lnTo>
                      <a:pt x="58" y="566"/>
                    </a:lnTo>
                    <a:lnTo>
                      <a:pt x="58" y="579"/>
                    </a:lnTo>
                    <a:lnTo>
                      <a:pt x="64" y="579"/>
                    </a:lnTo>
                    <a:lnTo>
                      <a:pt x="64" y="585"/>
                    </a:lnTo>
                    <a:lnTo>
                      <a:pt x="64" y="579"/>
                    </a:lnTo>
                    <a:lnTo>
                      <a:pt x="71" y="579"/>
                    </a:lnTo>
                    <a:lnTo>
                      <a:pt x="71" y="540"/>
                    </a:lnTo>
                    <a:lnTo>
                      <a:pt x="77" y="534"/>
                    </a:lnTo>
                    <a:lnTo>
                      <a:pt x="77" y="547"/>
                    </a:lnTo>
                    <a:lnTo>
                      <a:pt x="84" y="547"/>
                    </a:lnTo>
                    <a:lnTo>
                      <a:pt x="84" y="560"/>
                    </a:lnTo>
                    <a:lnTo>
                      <a:pt x="90" y="566"/>
                    </a:lnTo>
                    <a:lnTo>
                      <a:pt x="90" y="534"/>
                    </a:lnTo>
                    <a:lnTo>
                      <a:pt x="96" y="515"/>
                    </a:lnTo>
                    <a:lnTo>
                      <a:pt x="96" y="495"/>
                    </a:lnTo>
                    <a:lnTo>
                      <a:pt x="96" y="521"/>
                    </a:lnTo>
                    <a:lnTo>
                      <a:pt x="103" y="515"/>
                    </a:lnTo>
                    <a:lnTo>
                      <a:pt x="103" y="527"/>
                    </a:lnTo>
                    <a:lnTo>
                      <a:pt x="103" y="521"/>
                    </a:lnTo>
                    <a:lnTo>
                      <a:pt x="109" y="515"/>
                    </a:lnTo>
                    <a:lnTo>
                      <a:pt x="109" y="328"/>
                    </a:lnTo>
                    <a:lnTo>
                      <a:pt x="116" y="231"/>
                    </a:lnTo>
                    <a:lnTo>
                      <a:pt x="116" y="450"/>
                    </a:lnTo>
                    <a:lnTo>
                      <a:pt x="122" y="495"/>
                    </a:lnTo>
                    <a:lnTo>
                      <a:pt x="122" y="508"/>
                    </a:lnTo>
                    <a:lnTo>
                      <a:pt x="122" y="495"/>
                    </a:lnTo>
                    <a:lnTo>
                      <a:pt x="129" y="502"/>
                    </a:lnTo>
                    <a:lnTo>
                      <a:pt x="129" y="219"/>
                    </a:lnTo>
                    <a:lnTo>
                      <a:pt x="135" y="26"/>
                    </a:lnTo>
                    <a:lnTo>
                      <a:pt x="135" y="0"/>
                    </a:lnTo>
                    <a:lnTo>
                      <a:pt x="135" y="341"/>
                    </a:lnTo>
                    <a:lnTo>
                      <a:pt x="141" y="418"/>
                    </a:lnTo>
                    <a:lnTo>
                      <a:pt x="141" y="495"/>
                    </a:lnTo>
                    <a:lnTo>
                      <a:pt x="148" y="502"/>
                    </a:lnTo>
                    <a:lnTo>
                      <a:pt x="148" y="386"/>
                    </a:lnTo>
                    <a:lnTo>
                      <a:pt x="154" y="206"/>
                    </a:lnTo>
                    <a:lnTo>
                      <a:pt x="154" y="116"/>
                    </a:lnTo>
                    <a:lnTo>
                      <a:pt x="154" y="373"/>
                    </a:lnTo>
                    <a:lnTo>
                      <a:pt x="161" y="424"/>
                    </a:lnTo>
                    <a:lnTo>
                      <a:pt x="161" y="508"/>
                    </a:lnTo>
                    <a:lnTo>
                      <a:pt x="167" y="521"/>
                    </a:lnTo>
                    <a:lnTo>
                      <a:pt x="167" y="560"/>
                    </a:lnTo>
                    <a:lnTo>
                      <a:pt x="174" y="572"/>
                    </a:lnTo>
                    <a:lnTo>
                      <a:pt x="174" y="566"/>
                    </a:lnTo>
                    <a:lnTo>
                      <a:pt x="180" y="553"/>
                    </a:lnTo>
                    <a:lnTo>
                      <a:pt x="180" y="495"/>
                    </a:lnTo>
                    <a:lnTo>
                      <a:pt x="180" y="521"/>
                    </a:lnTo>
                    <a:lnTo>
                      <a:pt x="186" y="547"/>
                    </a:lnTo>
                    <a:lnTo>
                      <a:pt x="186" y="572"/>
                    </a:lnTo>
                    <a:lnTo>
                      <a:pt x="193" y="585"/>
                    </a:lnTo>
                    <a:lnTo>
                      <a:pt x="193" y="592"/>
                    </a:lnTo>
                    <a:lnTo>
                      <a:pt x="193" y="585"/>
                    </a:lnTo>
                    <a:lnTo>
                      <a:pt x="199" y="585"/>
                    </a:lnTo>
                    <a:lnTo>
                      <a:pt x="199" y="566"/>
                    </a:lnTo>
                    <a:lnTo>
                      <a:pt x="199" y="572"/>
                    </a:lnTo>
                    <a:lnTo>
                      <a:pt x="206" y="579"/>
                    </a:lnTo>
                    <a:lnTo>
                      <a:pt x="206" y="585"/>
                    </a:lnTo>
                    <a:lnTo>
                      <a:pt x="212" y="585"/>
                    </a:lnTo>
                    <a:lnTo>
                      <a:pt x="212" y="592"/>
                    </a:lnTo>
                    <a:lnTo>
                      <a:pt x="212" y="579"/>
                    </a:lnTo>
                    <a:lnTo>
                      <a:pt x="218" y="585"/>
                    </a:lnTo>
                    <a:lnTo>
                      <a:pt x="218" y="579"/>
                    </a:lnTo>
                    <a:lnTo>
                      <a:pt x="218" y="585"/>
                    </a:lnTo>
                    <a:lnTo>
                      <a:pt x="225" y="585"/>
                    </a:lnTo>
                    <a:lnTo>
                      <a:pt x="225" y="592"/>
                    </a:lnTo>
                    <a:lnTo>
                      <a:pt x="225" y="579"/>
                    </a:lnTo>
                    <a:lnTo>
                      <a:pt x="225" y="585"/>
                    </a:lnTo>
                    <a:lnTo>
                      <a:pt x="231" y="585"/>
                    </a:lnTo>
                    <a:lnTo>
                      <a:pt x="231" y="592"/>
                    </a:lnTo>
                    <a:lnTo>
                      <a:pt x="231" y="585"/>
                    </a:lnTo>
                    <a:lnTo>
                      <a:pt x="238" y="585"/>
                    </a:lnTo>
                    <a:lnTo>
                      <a:pt x="238" y="534"/>
                    </a:lnTo>
                    <a:lnTo>
                      <a:pt x="244" y="515"/>
                    </a:lnTo>
                    <a:lnTo>
                      <a:pt x="244" y="572"/>
                    </a:lnTo>
                    <a:lnTo>
                      <a:pt x="251" y="579"/>
                    </a:lnTo>
                    <a:lnTo>
                      <a:pt x="251" y="508"/>
                    </a:lnTo>
                    <a:lnTo>
                      <a:pt x="257" y="476"/>
                    </a:lnTo>
                    <a:lnTo>
                      <a:pt x="257" y="560"/>
                    </a:lnTo>
                    <a:lnTo>
                      <a:pt x="263" y="572"/>
                    </a:lnTo>
                    <a:lnTo>
                      <a:pt x="263" y="585"/>
                    </a:lnTo>
                    <a:lnTo>
                      <a:pt x="263" y="579"/>
                    </a:lnTo>
                    <a:lnTo>
                      <a:pt x="270" y="566"/>
                    </a:lnTo>
                    <a:lnTo>
                      <a:pt x="270" y="341"/>
                    </a:lnTo>
                    <a:lnTo>
                      <a:pt x="276" y="238"/>
                    </a:lnTo>
                    <a:lnTo>
                      <a:pt x="276" y="508"/>
                    </a:lnTo>
                    <a:lnTo>
                      <a:pt x="283" y="547"/>
                    </a:lnTo>
                    <a:lnTo>
                      <a:pt x="283" y="572"/>
                    </a:lnTo>
                    <a:lnTo>
                      <a:pt x="289" y="572"/>
                    </a:lnTo>
                    <a:lnTo>
                      <a:pt x="289" y="347"/>
                    </a:lnTo>
                    <a:lnTo>
                      <a:pt x="296" y="257"/>
                    </a:lnTo>
                    <a:lnTo>
                      <a:pt x="296" y="521"/>
                    </a:lnTo>
                    <a:lnTo>
                      <a:pt x="302" y="540"/>
                    </a:lnTo>
                    <a:lnTo>
                      <a:pt x="302" y="585"/>
                    </a:lnTo>
                    <a:lnTo>
                      <a:pt x="308" y="592"/>
                    </a:lnTo>
                    <a:lnTo>
                      <a:pt x="308" y="605"/>
                    </a:lnTo>
                    <a:lnTo>
                      <a:pt x="315" y="605"/>
                    </a:lnTo>
                    <a:lnTo>
                      <a:pt x="315" y="598"/>
                    </a:lnTo>
                    <a:lnTo>
                      <a:pt x="321" y="592"/>
                    </a:lnTo>
                    <a:lnTo>
                      <a:pt x="321" y="553"/>
                    </a:lnTo>
                    <a:lnTo>
                      <a:pt x="321" y="566"/>
                    </a:lnTo>
                    <a:lnTo>
                      <a:pt x="328" y="572"/>
                    </a:lnTo>
                    <a:lnTo>
                      <a:pt x="328" y="617"/>
                    </a:lnTo>
                    <a:lnTo>
                      <a:pt x="334" y="624"/>
                    </a:lnTo>
                    <a:lnTo>
                      <a:pt x="334" y="630"/>
                    </a:lnTo>
                    <a:lnTo>
                      <a:pt x="334" y="617"/>
                    </a:lnTo>
                    <a:lnTo>
                      <a:pt x="334" y="624"/>
                    </a:lnTo>
                    <a:lnTo>
                      <a:pt x="341" y="624"/>
                    </a:lnTo>
                    <a:lnTo>
                      <a:pt x="341" y="605"/>
                    </a:lnTo>
                    <a:lnTo>
                      <a:pt x="341" y="617"/>
                    </a:lnTo>
                    <a:lnTo>
                      <a:pt x="347" y="624"/>
                    </a:lnTo>
                    <a:lnTo>
                      <a:pt x="347" y="617"/>
                    </a:lnTo>
                    <a:lnTo>
                      <a:pt x="347" y="624"/>
                    </a:lnTo>
                    <a:lnTo>
                      <a:pt x="353" y="630"/>
                    </a:lnTo>
                    <a:lnTo>
                      <a:pt x="353" y="643"/>
                    </a:lnTo>
                    <a:lnTo>
                      <a:pt x="360" y="643"/>
                    </a:lnTo>
                    <a:lnTo>
                      <a:pt x="366" y="637"/>
                    </a:lnTo>
                    <a:lnTo>
                      <a:pt x="366" y="624"/>
                    </a:lnTo>
                    <a:lnTo>
                      <a:pt x="366" y="630"/>
                    </a:lnTo>
                    <a:lnTo>
                      <a:pt x="373" y="630"/>
                    </a:lnTo>
                    <a:lnTo>
                      <a:pt x="373" y="643"/>
                    </a:lnTo>
                    <a:lnTo>
                      <a:pt x="373" y="637"/>
                    </a:lnTo>
                    <a:lnTo>
                      <a:pt x="379" y="637"/>
                    </a:lnTo>
                    <a:lnTo>
                      <a:pt x="379" y="650"/>
                    </a:lnTo>
                    <a:lnTo>
                      <a:pt x="379" y="643"/>
                    </a:lnTo>
                    <a:lnTo>
                      <a:pt x="385" y="637"/>
                    </a:lnTo>
                    <a:lnTo>
                      <a:pt x="392" y="643"/>
                    </a:lnTo>
                    <a:lnTo>
                      <a:pt x="392" y="637"/>
                    </a:lnTo>
                    <a:lnTo>
                      <a:pt x="398" y="637"/>
                    </a:lnTo>
                    <a:lnTo>
                      <a:pt x="398" y="643"/>
                    </a:lnTo>
                    <a:lnTo>
                      <a:pt x="405" y="643"/>
                    </a:lnTo>
                    <a:lnTo>
                      <a:pt x="405" y="630"/>
                    </a:lnTo>
                    <a:lnTo>
                      <a:pt x="405" y="637"/>
                    </a:lnTo>
                    <a:lnTo>
                      <a:pt x="411" y="637"/>
                    </a:lnTo>
                    <a:lnTo>
                      <a:pt x="418" y="637"/>
                    </a:lnTo>
                    <a:lnTo>
                      <a:pt x="418" y="643"/>
                    </a:lnTo>
                    <a:lnTo>
                      <a:pt x="418" y="630"/>
                    </a:lnTo>
                    <a:lnTo>
                      <a:pt x="424" y="637"/>
                    </a:lnTo>
                    <a:lnTo>
                      <a:pt x="424" y="630"/>
                    </a:lnTo>
                    <a:lnTo>
                      <a:pt x="430" y="637"/>
                    </a:lnTo>
                    <a:lnTo>
                      <a:pt x="430" y="630"/>
                    </a:lnTo>
                    <a:lnTo>
                      <a:pt x="430" y="637"/>
                    </a:lnTo>
                    <a:lnTo>
                      <a:pt x="437" y="637"/>
                    </a:lnTo>
                    <a:lnTo>
                      <a:pt x="437" y="630"/>
                    </a:lnTo>
                    <a:lnTo>
                      <a:pt x="437" y="637"/>
                    </a:lnTo>
                    <a:lnTo>
                      <a:pt x="443" y="637"/>
                    </a:lnTo>
                    <a:lnTo>
                      <a:pt x="443" y="592"/>
                    </a:lnTo>
                    <a:lnTo>
                      <a:pt x="450" y="566"/>
                    </a:lnTo>
                    <a:lnTo>
                      <a:pt x="450" y="630"/>
                    </a:lnTo>
                    <a:lnTo>
                      <a:pt x="456" y="630"/>
                    </a:lnTo>
                    <a:lnTo>
                      <a:pt x="456" y="637"/>
                    </a:lnTo>
                    <a:lnTo>
                      <a:pt x="463" y="637"/>
                    </a:lnTo>
                    <a:lnTo>
                      <a:pt x="469" y="637"/>
                    </a:lnTo>
                    <a:lnTo>
                      <a:pt x="469" y="630"/>
                    </a:lnTo>
                    <a:lnTo>
                      <a:pt x="475" y="630"/>
                    </a:lnTo>
                    <a:lnTo>
                      <a:pt x="475" y="643"/>
                    </a:lnTo>
                    <a:lnTo>
                      <a:pt x="482" y="637"/>
                    </a:lnTo>
                    <a:lnTo>
                      <a:pt x="488" y="637"/>
                    </a:lnTo>
                    <a:lnTo>
                      <a:pt x="488" y="630"/>
                    </a:lnTo>
                    <a:lnTo>
                      <a:pt x="488" y="637"/>
                    </a:lnTo>
                    <a:lnTo>
                      <a:pt x="495" y="637"/>
                    </a:lnTo>
                    <a:lnTo>
                      <a:pt x="501" y="637"/>
                    </a:lnTo>
                    <a:lnTo>
                      <a:pt x="501" y="643"/>
                    </a:lnTo>
                    <a:lnTo>
                      <a:pt x="501" y="637"/>
                    </a:lnTo>
                    <a:lnTo>
                      <a:pt x="501" y="630"/>
                    </a:lnTo>
                    <a:lnTo>
                      <a:pt x="507" y="637"/>
                    </a:lnTo>
                    <a:lnTo>
                      <a:pt x="507" y="643"/>
                    </a:lnTo>
                    <a:lnTo>
                      <a:pt x="514" y="643"/>
                    </a:lnTo>
                    <a:lnTo>
                      <a:pt x="514" y="637"/>
                    </a:lnTo>
                    <a:lnTo>
                      <a:pt x="520" y="643"/>
                    </a:lnTo>
                    <a:lnTo>
                      <a:pt x="520" y="637"/>
                    </a:lnTo>
                    <a:lnTo>
                      <a:pt x="527" y="643"/>
                    </a:lnTo>
                    <a:lnTo>
                      <a:pt x="527" y="637"/>
                    </a:lnTo>
                    <a:lnTo>
                      <a:pt x="533" y="637"/>
                    </a:lnTo>
                    <a:lnTo>
                      <a:pt x="533" y="643"/>
                    </a:lnTo>
                    <a:lnTo>
                      <a:pt x="540" y="643"/>
                    </a:lnTo>
                    <a:lnTo>
                      <a:pt x="540" y="637"/>
                    </a:lnTo>
                    <a:lnTo>
                      <a:pt x="546" y="637"/>
                    </a:lnTo>
                    <a:lnTo>
                      <a:pt x="552" y="643"/>
                    </a:lnTo>
                    <a:lnTo>
                      <a:pt x="552" y="630"/>
                    </a:lnTo>
                    <a:lnTo>
                      <a:pt x="552" y="637"/>
                    </a:lnTo>
                    <a:lnTo>
                      <a:pt x="559" y="643"/>
                    </a:lnTo>
                    <a:lnTo>
                      <a:pt x="559" y="637"/>
                    </a:lnTo>
                    <a:lnTo>
                      <a:pt x="565" y="637"/>
                    </a:lnTo>
                    <a:lnTo>
                      <a:pt x="565" y="643"/>
                    </a:lnTo>
                    <a:lnTo>
                      <a:pt x="565" y="637"/>
                    </a:lnTo>
                    <a:lnTo>
                      <a:pt x="572" y="643"/>
                    </a:lnTo>
                    <a:lnTo>
                      <a:pt x="572" y="637"/>
                    </a:lnTo>
                    <a:lnTo>
                      <a:pt x="572" y="643"/>
                    </a:lnTo>
                    <a:lnTo>
                      <a:pt x="578" y="643"/>
                    </a:lnTo>
                    <a:lnTo>
                      <a:pt x="578" y="637"/>
                    </a:lnTo>
                    <a:lnTo>
                      <a:pt x="578" y="643"/>
                    </a:lnTo>
                    <a:lnTo>
                      <a:pt x="585" y="643"/>
                    </a:lnTo>
                    <a:lnTo>
                      <a:pt x="585" y="637"/>
                    </a:lnTo>
                    <a:lnTo>
                      <a:pt x="585" y="643"/>
                    </a:lnTo>
                    <a:lnTo>
                      <a:pt x="591" y="643"/>
                    </a:lnTo>
                    <a:lnTo>
                      <a:pt x="591" y="637"/>
                    </a:lnTo>
                    <a:lnTo>
                      <a:pt x="597" y="637"/>
                    </a:lnTo>
                    <a:lnTo>
                      <a:pt x="597" y="585"/>
                    </a:lnTo>
                    <a:lnTo>
                      <a:pt x="604" y="579"/>
                    </a:lnTo>
                    <a:lnTo>
                      <a:pt x="604" y="624"/>
                    </a:lnTo>
                    <a:lnTo>
                      <a:pt x="610" y="630"/>
                    </a:lnTo>
                    <a:lnTo>
                      <a:pt x="610" y="643"/>
                    </a:lnTo>
                    <a:lnTo>
                      <a:pt x="617" y="637"/>
                    </a:lnTo>
                    <a:lnTo>
                      <a:pt x="617" y="624"/>
                    </a:lnTo>
                    <a:lnTo>
                      <a:pt x="623" y="624"/>
                    </a:lnTo>
                    <a:lnTo>
                      <a:pt x="623" y="611"/>
                    </a:lnTo>
                    <a:lnTo>
                      <a:pt x="623" y="637"/>
                    </a:lnTo>
                    <a:lnTo>
                      <a:pt x="630" y="637"/>
                    </a:lnTo>
                    <a:lnTo>
                      <a:pt x="630" y="643"/>
                    </a:lnTo>
                    <a:lnTo>
                      <a:pt x="630" y="637"/>
                    </a:lnTo>
                    <a:lnTo>
                      <a:pt x="636" y="637"/>
                    </a:lnTo>
                    <a:lnTo>
                      <a:pt x="642" y="630"/>
                    </a:lnTo>
                    <a:lnTo>
                      <a:pt x="642" y="637"/>
                    </a:lnTo>
                    <a:lnTo>
                      <a:pt x="649" y="637"/>
                    </a:lnTo>
                    <a:lnTo>
                      <a:pt x="649" y="643"/>
                    </a:lnTo>
                    <a:lnTo>
                      <a:pt x="655" y="643"/>
                    </a:lnTo>
                    <a:lnTo>
                      <a:pt x="655" y="637"/>
                    </a:lnTo>
                    <a:lnTo>
                      <a:pt x="662" y="637"/>
                    </a:lnTo>
                    <a:lnTo>
                      <a:pt x="668" y="637"/>
                    </a:lnTo>
                    <a:lnTo>
                      <a:pt x="668" y="630"/>
                    </a:lnTo>
                    <a:lnTo>
                      <a:pt x="674" y="630"/>
                    </a:lnTo>
                    <a:lnTo>
                      <a:pt x="674" y="643"/>
                    </a:lnTo>
                    <a:lnTo>
                      <a:pt x="674" y="637"/>
                    </a:lnTo>
                    <a:lnTo>
                      <a:pt x="681" y="637"/>
                    </a:lnTo>
                    <a:lnTo>
                      <a:pt x="687" y="637"/>
                    </a:lnTo>
                    <a:lnTo>
                      <a:pt x="687" y="630"/>
                    </a:lnTo>
                    <a:lnTo>
                      <a:pt x="694" y="630"/>
                    </a:lnTo>
                    <a:lnTo>
                      <a:pt x="694" y="637"/>
                    </a:lnTo>
                    <a:lnTo>
                      <a:pt x="700" y="637"/>
                    </a:lnTo>
                    <a:lnTo>
                      <a:pt x="707" y="637"/>
                    </a:lnTo>
                    <a:lnTo>
                      <a:pt x="707" y="630"/>
                    </a:lnTo>
                    <a:lnTo>
                      <a:pt x="713" y="630"/>
                    </a:lnTo>
                    <a:lnTo>
                      <a:pt x="713" y="637"/>
                    </a:lnTo>
                    <a:lnTo>
                      <a:pt x="719" y="630"/>
                    </a:lnTo>
                    <a:lnTo>
                      <a:pt x="726" y="637"/>
                    </a:lnTo>
                    <a:lnTo>
                      <a:pt x="726" y="643"/>
                    </a:lnTo>
                    <a:lnTo>
                      <a:pt x="726" y="637"/>
                    </a:lnTo>
                    <a:lnTo>
                      <a:pt x="732" y="637"/>
                    </a:lnTo>
                    <a:lnTo>
                      <a:pt x="739" y="637"/>
                    </a:lnTo>
                    <a:lnTo>
                      <a:pt x="745" y="630"/>
                    </a:lnTo>
                    <a:lnTo>
                      <a:pt x="745" y="637"/>
                    </a:lnTo>
                    <a:lnTo>
                      <a:pt x="752" y="637"/>
                    </a:lnTo>
                    <a:lnTo>
                      <a:pt x="758" y="637"/>
                    </a:lnTo>
                    <a:lnTo>
                      <a:pt x="758" y="630"/>
                    </a:lnTo>
                    <a:lnTo>
                      <a:pt x="758" y="637"/>
                    </a:lnTo>
                    <a:lnTo>
                      <a:pt x="764" y="643"/>
                    </a:lnTo>
                    <a:lnTo>
                      <a:pt x="764" y="637"/>
                    </a:lnTo>
                    <a:lnTo>
                      <a:pt x="771" y="637"/>
                    </a:lnTo>
                    <a:lnTo>
                      <a:pt x="771" y="643"/>
                    </a:lnTo>
                    <a:lnTo>
                      <a:pt x="777" y="643"/>
                    </a:lnTo>
                    <a:lnTo>
                      <a:pt x="777" y="637"/>
                    </a:lnTo>
                    <a:lnTo>
                      <a:pt x="777" y="643"/>
                    </a:lnTo>
                    <a:lnTo>
                      <a:pt x="784" y="637"/>
                    </a:lnTo>
                    <a:lnTo>
                      <a:pt x="784" y="643"/>
                    </a:lnTo>
                    <a:lnTo>
                      <a:pt x="784" y="637"/>
                    </a:lnTo>
                    <a:lnTo>
                      <a:pt x="790" y="637"/>
                    </a:lnTo>
                    <a:lnTo>
                      <a:pt x="790" y="643"/>
                    </a:lnTo>
                    <a:lnTo>
                      <a:pt x="790" y="637"/>
                    </a:lnTo>
                    <a:lnTo>
                      <a:pt x="797" y="637"/>
                    </a:lnTo>
                    <a:lnTo>
                      <a:pt x="803" y="637"/>
                    </a:lnTo>
                    <a:lnTo>
                      <a:pt x="803" y="643"/>
                    </a:lnTo>
                    <a:lnTo>
                      <a:pt x="809" y="643"/>
                    </a:lnTo>
                    <a:lnTo>
                      <a:pt x="809" y="630"/>
                    </a:lnTo>
                    <a:lnTo>
                      <a:pt x="816" y="630"/>
                    </a:lnTo>
                    <a:lnTo>
                      <a:pt x="816" y="637"/>
                    </a:lnTo>
                    <a:lnTo>
                      <a:pt x="822" y="637"/>
                    </a:lnTo>
                    <a:lnTo>
                      <a:pt x="822" y="643"/>
                    </a:lnTo>
                    <a:lnTo>
                      <a:pt x="822" y="637"/>
                    </a:lnTo>
                    <a:lnTo>
                      <a:pt x="829" y="637"/>
                    </a:lnTo>
                    <a:lnTo>
                      <a:pt x="829" y="643"/>
                    </a:lnTo>
                    <a:lnTo>
                      <a:pt x="829" y="611"/>
                    </a:lnTo>
                    <a:lnTo>
                      <a:pt x="835" y="605"/>
                    </a:lnTo>
                    <a:lnTo>
                      <a:pt x="835" y="637"/>
                    </a:lnTo>
                    <a:lnTo>
                      <a:pt x="841" y="637"/>
                    </a:lnTo>
                    <a:lnTo>
                      <a:pt x="841" y="643"/>
                    </a:lnTo>
                    <a:lnTo>
                      <a:pt x="848" y="637"/>
                    </a:lnTo>
                    <a:lnTo>
                      <a:pt x="848" y="617"/>
                    </a:lnTo>
                    <a:lnTo>
                      <a:pt x="854" y="611"/>
                    </a:lnTo>
                    <a:lnTo>
                      <a:pt x="854" y="624"/>
                    </a:lnTo>
                    <a:lnTo>
                      <a:pt x="861" y="630"/>
                    </a:lnTo>
                    <a:lnTo>
                      <a:pt x="861" y="637"/>
                    </a:lnTo>
                    <a:lnTo>
                      <a:pt x="867" y="637"/>
                    </a:lnTo>
                    <a:lnTo>
                      <a:pt x="867" y="630"/>
                    </a:lnTo>
                    <a:lnTo>
                      <a:pt x="874" y="630"/>
                    </a:lnTo>
                    <a:lnTo>
                      <a:pt x="874" y="624"/>
                    </a:lnTo>
                    <a:lnTo>
                      <a:pt x="874" y="630"/>
                    </a:lnTo>
                    <a:lnTo>
                      <a:pt x="880" y="630"/>
                    </a:lnTo>
                    <a:lnTo>
                      <a:pt x="880" y="637"/>
                    </a:lnTo>
                    <a:lnTo>
                      <a:pt x="886" y="637"/>
                    </a:lnTo>
                    <a:lnTo>
                      <a:pt x="886" y="643"/>
                    </a:lnTo>
                    <a:lnTo>
                      <a:pt x="886" y="637"/>
                    </a:lnTo>
                    <a:lnTo>
                      <a:pt x="893" y="637"/>
                    </a:lnTo>
                    <a:lnTo>
                      <a:pt x="893" y="630"/>
                    </a:lnTo>
                    <a:lnTo>
                      <a:pt x="899" y="630"/>
                    </a:lnTo>
                    <a:lnTo>
                      <a:pt x="899" y="637"/>
                    </a:lnTo>
                    <a:lnTo>
                      <a:pt x="899" y="630"/>
                    </a:lnTo>
                    <a:lnTo>
                      <a:pt x="906" y="630"/>
                    </a:lnTo>
                    <a:lnTo>
                      <a:pt x="906" y="637"/>
                    </a:lnTo>
                    <a:lnTo>
                      <a:pt x="912" y="637"/>
                    </a:lnTo>
                    <a:lnTo>
                      <a:pt x="919" y="637"/>
                    </a:lnTo>
                    <a:lnTo>
                      <a:pt x="925" y="637"/>
                    </a:lnTo>
                    <a:lnTo>
                      <a:pt x="931" y="637"/>
                    </a:lnTo>
                    <a:lnTo>
                      <a:pt x="938" y="637"/>
                    </a:lnTo>
                    <a:lnTo>
                      <a:pt x="944" y="637"/>
                    </a:lnTo>
                    <a:lnTo>
                      <a:pt x="951" y="637"/>
                    </a:lnTo>
                    <a:lnTo>
                      <a:pt x="951" y="630"/>
                    </a:lnTo>
                    <a:lnTo>
                      <a:pt x="957" y="630"/>
                    </a:lnTo>
                    <a:lnTo>
                      <a:pt x="957" y="637"/>
                    </a:lnTo>
                    <a:lnTo>
                      <a:pt x="957" y="630"/>
                    </a:lnTo>
                    <a:lnTo>
                      <a:pt x="963" y="630"/>
                    </a:lnTo>
                    <a:lnTo>
                      <a:pt x="963" y="637"/>
                    </a:lnTo>
                    <a:lnTo>
                      <a:pt x="970" y="637"/>
                    </a:lnTo>
                    <a:lnTo>
                      <a:pt x="976" y="637"/>
                    </a:lnTo>
                    <a:lnTo>
                      <a:pt x="983" y="637"/>
                    </a:lnTo>
                    <a:lnTo>
                      <a:pt x="989" y="637"/>
                    </a:lnTo>
                    <a:lnTo>
                      <a:pt x="996" y="637"/>
                    </a:lnTo>
                    <a:lnTo>
                      <a:pt x="1002" y="637"/>
                    </a:lnTo>
                    <a:lnTo>
                      <a:pt x="1008" y="637"/>
                    </a:lnTo>
                    <a:lnTo>
                      <a:pt x="1008" y="630"/>
                    </a:lnTo>
                    <a:lnTo>
                      <a:pt x="1015" y="624"/>
                    </a:lnTo>
                    <a:lnTo>
                      <a:pt x="1015" y="630"/>
                    </a:lnTo>
                    <a:lnTo>
                      <a:pt x="1021" y="630"/>
                    </a:lnTo>
                    <a:lnTo>
                      <a:pt x="1021" y="637"/>
                    </a:lnTo>
                    <a:lnTo>
                      <a:pt x="1021" y="630"/>
                    </a:lnTo>
                    <a:lnTo>
                      <a:pt x="1028" y="630"/>
                    </a:lnTo>
                    <a:lnTo>
                      <a:pt x="1034" y="630"/>
                    </a:lnTo>
                    <a:lnTo>
                      <a:pt x="1034" y="624"/>
                    </a:lnTo>
                    <a:lnTo>
                      <a:pt x="1034" y="630"/>
                    </a:lnTo>
                    <a:lnTo>
                      <a:pt x="1041" y="630"/>
                    </a:lnTo>
                    <a:lnTo>
                      <a:pt x="1047" y="630"/>
                    </a:lnTo>
                    <a:lnTo>
                      <a:pt x="1053" y="630"/>
                    </a:lnTo>
                    <a:lnTo>
                      <a:pt x="1053" y="624"/>
                    </a:lnTo>
                    <a:lnTo>
                      <a:pt x="1053" y="630"/>
                    </a:lnTo>
                    <a:lnTo>
                      <a:pt x="1060" y="630"/>
                    </a:lnTo>
                    <a:lnTo>
                      <a:pt x="1066" y="624"/>
                    </a:lnTo>
                    <a:lnTo>
                      <a:pt x="1066" y="630"/>
                    </a:lnTo>
                    <a:lnTo>
                      <a:pt x="1073" y="637"/>
                    </a:lnTo>
                    <a:lnTo>
                      <a:pt x="1073" y="630"/>
                    </a:lnTo>
                    <a:lnTo>
                      <a:pt x="1073" y="637"/>
                    </a:lnTo>
                    <a:lnTo>
                      <a:pt x="1079" y="630"/>
                    </a:lnTo>
                    <a:lnTo>
                      <a:pt x="1079" y="637"/>
                    </a:lnTo>
                    <a:lnTo>
                      <a:pt x="1086" y="637"/>
                    </a:lnTo>
                    <a:lnTo>
                      <a:pt x="1086" y="630"/>
                    </a:lnTo>
                    <a:lnTo>
                      <a:pt x="1086" y="637"/>
                    </a:lnTo>
                    <a:lnTo>
                      <a:pt x="1092" y="637"/>
                    </a:lnTo>
                    <a:lnTo>
                      <a:pt x="1092" y="630"/>
                    </a:lnTo>
                    <a:lnTo>
                      <a:pt x="1098" y="637"/>
                    </a:lnTo>
                    <a:lnTo>
                      <a:pt x="1105" y="637"/>
                    </a:lnTo>
                    <a:lnTo>
                      <a:pt x="1105" y="630"/>
                    </a:lnTo>
                    <a:lnTo>
                      <a:pt x="1111" y="630"/>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29" name="Line 33">
                <a:extLst>
                  <a:ext uri="{FF2B5EF4-FFF2-40B4-BE49-F238E27FC236}">
                    <a16:creationId xmlns:a16="http://schemas.microsoft.com/office/drawing/2014/main" id="{31B4A240-D0C3-E041-83F2-99032CF429FD}"/>
                  </a:ext>
                </a:extLst>
              </p:cNvPr>
              <p:cNvSpPr>
                <a:spLocks noChangeShapeType="1"/>
              </p:cNvSpPr>
              <p:nvPr/>
            </p:nvSpPr>
            <p:spPr bwMode="auto">
              <a:xfrm>
                <a:off x="606356" y="6021388"/>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0" name="Rectangle 34">
                <a:extLst>
                  <a:ext uri="{FF2B5EF4-FFF2-40B4-BE49-F238E27FC236}">
                    <a16:creationId xmlns:a16="http://schemas.microsoft.com/office/drawing/2014/main" id="{3ADE9EB0-7EBA-254B-BF12-AFF824841585}"/>
                  </a:ext>
                </a:extLst>
              </p:cNvPr>
              <p:cNvSpPr>
                <a:spLocks noChangeArrowheads="1"/>
              </p:cNvSpPr>
              <p:nvPr/>
            </p:nvSpPr>
            <p:spPr bwMode="auto">
              <a:xfrm>
                <a:off x="495231" y="5953125"/>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31" name="Line 35">
                <a:extLst>
                  <a:ext uri="{FF2B5EF4-FFF2-40B4-BE49-F238E27FC236}">
                    <a16:creationId xmlns:a16="http://schemas.microsoft.com/office/drawing/2014/main" id="{8F910BB3-D5EE-E94A-8F38-9412D34AAD92}"/>
                  </a:ext>
                </a:extLst>
              </p:cNvPr>
              <p:cNvSpPr>
                <a:spLocks noChangeShapeType="1"/>
              </p:cNvSpPr>
              <p:nvPr/>
            </p:nvSpPr>
            <p:spPr bwMode="auto">
              <a:xfrm>
                <a:off x="606356" y="5764213"/>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2" name="Rectangle 36">
                <a:extLst>
                  <a:ext uri="{FF2B5EF4-FFF2-40B4-BE49-F238E27FC236}">
                    <a16:creationId xmlns:a16="http://schemas.microsoft.com/office/drawing/2014/main" id="{A79E637F-7412-2943-A7D4-53CCD1E9C13D}"/>
                  </a:ext>
                </a:extLst>
              </p:cNvPr>
              <p:cNvSpPr>
                <a:spLocks noChangeArrowheads="1"/>
              </p:cNvSpPr>
              <p:nvPr/>
            </p:nvSpPr>
            <p:spPr bwMode="auto">
              <a:xfrm>
                <a:off x="430143" y="5695950"/>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20</a:t>
                </a:r>
              </a:p>
            </p:txBody>
          </p:sp>
          <p:sp>
            <p:nvSpPr>
              <p:cNvPr id="33" name="Line 37">
                <a:extLst>
                  <a:ext uri="{FF2B5EF4-FFF2-40B4-BE49-F238E27FC236}">
                    <a16:creationId xmlns:a16="http://schemas.microsoft.com/office/drawing/2014/main" id="{0E87A523-EB7E-2A4A-AA70-F8F037B8A7D6}"/>
                  </a:ext>
                </a:extLst>
              </p:cNvPr>
              <p:cNvSpPr>
                <a:spLocks noChangeShapeType="1"/>
              </p:cNvSpPr>
              <p:nvPr/>
            </p:nvSpPr>
            <p:spPr bwMode="auto">
              <a:xfrm>
                <a:off x="606356" y="5499100"/>
                <a:ext cx="1597025"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4" name="Rectangle 38">
                <a:extLst>
                  <a:ext uri="{FF2B5EF4-FFF2-40B4-BE49-F238E27FC236}">
                    <a16:creationId xmlns:a16="http://schemas.microsoft.com/office/drawing/2014/main" id="{F7D27403-C30B-6549-9A69-C98D8D677E14}"/>
                  </a:ext>
                </a:extLst>
              </p:cNvPr>
              <p:cNvSpPr>
                <a:spLocks noChangeArrowheads="1"/>
              </p:cNvSpPr>
              <p:nvPr/>
            </p:nvSpPr>
            <p:spPr bwMode="auto">
              <a:xfrm>
                <a:off x="430143" y="5430838"/>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40</a:t>
                </a:r>
              </a:p>
            </p:txBody>
          </p:sp>
          <p:sp>
            <p:nvSpPr>
              <p:cNvPr id="35" name="Line 39">
                <a:extLst>
                  <a:ext uri="{FF2B5EF4-FFF2-40B4-BE49-F238E27FC236}">
                    <a16:creationId xmlns:a16="http://schemas.microsoft.com/office/drawing/2014/main" id="{5C28B0B1-BE8E-4747-AF31-72AADAB1B47D}"/>
                  </a:ext>
                </a:extLst>
              </p:cNvPr>
              <p:cNvSpPr>
                <a:spLocks noChangeShapeType="1"/>
              </p:cNvSpPr>
              <p:nvPr/>
            </p:nvSpPr>
            <p:spPr bwMode="auto">
              <a:xfrm>
                <a:off x="606356" y="5233988"/>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6" name="Rectangle 40">
                <a:extLst>
                  <a:ext uri="{FF2B5EF4-FFF2-40B4-BE49-F238E27FC236}">
                    <a16:creationId xmlns:a16="http://schemas.microsoft.com/office/drawing/2014/main" id="{77EE2D6C-0AAF-C84A-AC70-676E918C6D3E}"/>
                  </a:ext>
                </a:extLst>
              </p:cNvPr>
              <p:cNvSpPr>
                <a:spLocks noChangeArrowheads="1"/>
              </p:cNvSpPr>
              <p:nvPr/>
            </p:nvSpPr>
            <p:spPr bwMode="auto">
              <a:xfrm>
                <a:off x="430143" y="5165725"/>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60</a:t>
                </a:r>
              </a:p>
            </p:txBody>
          </p:sp>
          <p:sp>
            <p:nvSpPr>
              <p:cNvPr id="37" name="Line 41">
                <a:extLst>
                  <a:ext uri="{FF2B5EF4-FFF2-40B4-BE49-F238E27FC236}">
                    <a16:creationId xmlns:a16="http://schemas.microsoft.com/office/drawing/2014/main" id="{DB4C6DA8-37AF-794F-BFE2-6A11BBAF5F15}"/>
                  </a:ext>
                </a:extLst>
              </p:cNvPr>
              <p:cNvSpPr>
                <a:spLocks noChangeShapeType="1"/>
              </p:cNvSpPr>
              <p:nvPr/>
            </p:nvSpPr>
            <p:spPr bwMode="auto">
              <a:xfrm flipV="1">
                <a:off x="966718" y="5089525"/>
                <a:ext cx="1588"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8" name="Line 42">
                <a:extLst>
                  <a:ext uri="{FF2B5EF4-FFF2-40B4-BE49-F238E27FC236}">
                    <a16:creationId xmlns:a16="http://schemas.microsoft.com/office/drawing/2014/main" id="{938A2867-A59C-5248-B76B-C460507B511A}"/>
                  </a:ext>
                </a:extLst>
              </p:cNvPr>
              <p:cNvSpPr>
                <a:spLocks noChangeShapeType="1"/>
              </p:cNvSpPr>
              <p:nvPr/>
            </p:nvSpPr>
            <p:spPr bwMode="auto">
              <a:xfrm flipV="1">
                <a:off x="1400106" y="5089525"/>
                <a:ext cx="1587"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39" name="Line 43">
                <a:extLst>
                  <a:ext uri="{FF2B5EF4-FFF2-40B4-BE49-F238E27FC236}">
                    <a16:creationId xmlns:a16="http://schemas.microsoft.com/office/drawing/2014/main" id="{1C534232-3F15-434A-9DF8-5F4CEF81C02A}"/>
                  </a:ext>
                </a:extLst>
              </p:cNvPr>
              <p:cNvSpPr>
                <a:spLocks noChangeShapeType="1"/>
              </p:cNvSpPr>
              <p:nvPr/>
            </p:nvSpPr>
            <p:spPr bwMode="auto">
              <a:xfrm flipV="1">
                <a:off x="1843018" y="5089525"/>
                <a:ext cx="1588"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0" name="Rectangle 44">
                <a:extLst>
                  <a:ext uri="{FF2B5EF4-FFF2-40B4-BE49-F238E27FC236}">
                    <a16:creationId xmlns:a16="http://schemas.microsoft.com/office/drawing/2014/main" id="{F742E34B-973C-2A47-AD35-285F7D5E1B2A}"/>
                  </a:ext>
                </a:extLst>
              </p:cNvPr>
              <p:cNvSpPr>
                <a:spLocks noChangeArrowheads="1"/>
              </p:cNvSpPr>
              <p:nvPr/>
            </p:nvSpPr>
            <p:spPr bwMode="auto">
              <a:xfrm>
                <a:off x="606356" y="5089525"/>
                <a:ext cx="1597025" cy="1042988"/>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1" name="Freeform 45">
                <a:extLst>
                  <a:ext uri="{FF2B5EF4-FFF2-40B4-BE49-F238E27FC236}">
                    <a16:creationId xmlns:a16="http://schemas.microsoft.com/office/drawing/2014/main" id="{E14FD7F4-85AA-994A-9F58-FA2A25677239}"/>
                  </a:ext>
                </a:extLst>
              </p:cNvPr>
              <p:cNvSpPr>
                <a:spLocks/>
              </p:cNvSpPr>
              <p:nvPr/>
            </p:nvSpPr>
            <p:spPr bwMode="auto">
              <a:xfrm>
                <a:off x="606356" y="5268913"/>
                <a:ext cx="1597025" cy="769937"/>
              </a:xfrm>
              <a:custGeom>
                <a:avLst/>
                <a:gdLst>
                  <a:gd name="T0" fmla="*/ 18687 w 1111"/>
                  <a:gd name="T1" fmla="*/ 752650 h 579"/>
                  <a:gd name="T2" fmla="*/ 56061 w 1111"/>
                  <a:gd name="T3" fmla="*/ 744671 h 579"/>
                  <a:gd name="T4" fmla="*/ 74748 w 1111"/>
                  <a:gd name="T5" fmla="*/ 760629 h 579"/>
                  <a:gd name="T6" fmla="*/ 102060 w 1111"/>
                  <a:gd name="T7" fmla="*/ 752650 h 579"/>
                  <a:gd name="T8" fmla="*/ 129372 w 1111"/>
                  <a:gd name="T9" fmla="*/ 752650 h 579"/>
                  <a:gd name="T10" fmla="*/ 148059 w 1111"/>
                  <a:gd name="T11" fmla="*/ 744671 h 579"/>
                  <a:gd name="T12" fmla="*/ 175371 w 1111"/>
                  <a:gd name="T13" fmla="*/ 744671 h 579"/>
                  <a:gd name="T14" fmla="*/ 202683 w 1111"/>
                  <a:gd name="T15" fmla="*/ 744671 h 579"/>
                  <a:gd name="T16" fmla="*/ 231432 w 1111"/>
                  <a:gd name="T17" fmla="*/ 744671 h 579"/>
                  <a:gd name="T18" fmla="*/ 250119 w 1111"/>
                  <a:gd name="T19" fmla="*/ 752650 h 579"/>
                  <a:gd name="T20" fmla="*/ 277431 w 1111"/>
                  <a:gd name="T21" fmla="*/ 744671 h 579"/>
                  <a:gd name="T22" fmla="*/ 304743 w 1111"/>
                  <a:gd name="T23" fmla="*/ 752650 h 579"/>
                  <a:gd name="T24" fmla="*/ 323430 w 1111"/>
                  <a:gd name="T25" fmla="*/ 744671 h 579"/>
                  <a:gd name="T26" fmla="*/ 350742 w 1111"/>
                  <a:gd name="T27" fmla="*/ 760629 h 579"/>
                  <a:gd name="T28" fmla="*/ 378054 w 1111"/>
                  <a:gd name="T29" fmla="*/ 760629 h 579"/>
                  <a:gd name="T30" fmla="*/ 406803 w 1111"/>
                  <a:gd name="T31" fmla="*/ 752650 h 579"/>
                  <a:gd name="T32" fmla="*/ 434115 w 1111"/>
                  <a:gd name="T33" fmla="*/ 735363 h 579"/>
                  <a:gd name="T34" fmla="*/ 471489 w 1111"/>
                  <a:gd name="T35" fmla="*/ 376325 h 579"/>
                  <a:gd name="T36" fmla="*/ 498801 w 1111"/>
                  <a:gd name="T37" fmla="*/ 727384 h 579"/>
                  <a:gd name="T38" fmla="*/ 526113 w 1111"/>
                  <a:gd name="T39" fmla="*/ 735363 h 579"/>
                  <a:gd name="T40" fmla="*/ 563487 w 1111"/>
                  <a:gd name="T41" fmla="*/ 727384 h 579"/>
                  <a:gd name="T42" fmla="*/ 590799 w 1111"/>
                  <a:gd name="T43" fmla="*/ 692810 h 579"/>
                  <a:gd name="T44" fmla="*/ 618110 w 1111"/>
                  <a:gd name="T45" fmla="*/ 658236 h 579"/>
                  <a:gd name="T46" fmla="*/ 646860 w 1111"/>
                  <a:gd name="T47" fmla="*/ 230050 h 579"/>
                  <a:gd name="T48" fmla="*/ 665547 w 1111"/>
                  <a:gd name="T49" fmla="*/ 718076 h 579"/>
                  <a:gd name="T50" fmla="*/ 692859 w 1111"/>
                  <a:gd name="T51" fmla="*/ 718076 h 579"/>
                  <a:gd name="T52" fmla="*/ 720170 w 1111"/>
                  <a:gd name="T53" fmla="*/ 735363 h 579"/>
                  <a:gd name="T54" fmla="*/ 747482 w 1111"/>
                  <a:gd name="T55" fmla="*/ 735363 h 579"/>
                  <a:gd name="T56" fmla="*/ 776232 w 1111"/>
                  <a:gd name="T57" fmla="*/ 752650 h 579"/>
                  <a:gd name="T58" fmla="*/ 812168 w 1111"/>
                  <a:gd name="T59" fmla="*/ 752650 h 579"/>
                  <a:gd name="T60" fmla="*/ 840918 w 1111"/>
                  <a:gd name="T61" fmla="*/ 760629 h 579"/>
                  <a:gd name="T62" fmla="*/ 868230 w 1111"/>
                  <a:gd name="T63" fmla="*/ 752650 h 579"/>
                  <a:gd name="T64" fmla="*/ 895541 w 1111"/>
                  <a:gd name="T65" fmla="*/ 744671 h 579"/>
                  <a:gd name="T66" fmla="*/ 922853 w 1111"/>
                  <a:gd name="T67" fmla="*/ 744671 h 579"/>
                  <a:gd name="T68" fmla="*/ 968852 w 1111"/>
                  <a:gd name="T69" fmla="*/ 752650 h 579"/>
                  <a:gd name="T70" fmla="*/ 1006226 w 1111"/>
                  <a:gd name="T71" fmla="*/ 744671 h 579"/>
                  <a:gd name="T72" fmla="*/ 1024913 w 1111"/>
                  <a:gd name="T73" fmla="*/ 744671 h 579"/>
                  <a:gd name="T74" fmla="*/ 1052225 w 1111"/>
                  <a:gd name="T75" fmla="*/ 727384 h 579"/>
                  <a:gd name="T76" fmla="*/ 1080974 w 1111"/>
                  <a:gd name="T77" fmla="*/ 735363 h 579"/>
                  <a:gd name="T78" fmla="*/ 1108286 w 1111"/>
                  <a:gd name="T79" fmla="*/ 744671 h 579"/>
                  <a:gd name="T80" fmla="*/ 1145660 w 1111"/>
                  <a:gd name="T81" fmla="*/ 752650 h 579"/>
                  <a:gd name="T82" fmla="*/ 1172972 w 1111"/>
                  <a:gd name="T83" fmla="*/ 727384 h 579"/>
                  <a:gd name="T84" fmla="*/ 1200284 w 1111"/>
                  <a:gd name="T85" fmla="*/ 607705 h 579"/>
                  <a:gd name="T86" fmla="*/ 1227596 w 1111"/>
                  <a:gd name="T87" fmla="*/ 623662 h 579"/>
                  <a:gd name="T88" fmla="*/ 1256345 w 1111"/>
                  <a:gd name="T89" fmla="*/ 727384 h 579"/>
                  <a:gd name="T90" fmla="*/ 1283657 w 1111"/>
                  <a:gd name="T91" fmla="*/ 735363 h 579"/>
                  <a:gd name="T92" fmla="*/ 1310969 w 1111"/>
                  <a:gd name="T93" fmla="*/ 744671 h 579"/>
                  <a:gd name="T94" fmla="*/ 1338281 w 1111"/>
                  <a:gd name="T95" fmla="*/ 735363 h 579"/>
                  <a:gd name="T96" fmla="*/ 1367030 w 1111"/>
                  <a:gd name="T97" fmla="*/ 752650 h 579"/>
                  <a:gd name="T98" fmla="*/ 1402967 w 1111"/>
                  <a:gd name="T99" fmla="*/ 744671 h 579"/>
                  <a:gd name="T100" fmla="*/ 1440341 w 1111"/>
                  <a:gd name="T101" fmla="*/ 744671 h 579"/>
                  <a:gd name="T102" fmla="*/ 1467653 w 1111"/>
                  <a:gd name="T103" fmla="*/ 735363 h 579"/>
                  <a:gd name="T104" fmla="*/ 1505027 w 1111"/>
                  <a:gd name="T105" fmla="*/ 735363 h 579"/>
                  <a:gd name="T106" fmla="*/ 1532339 w 1111"/>
                  <a:gd name="T107" fmla="*/ 718076 h 579"/>
                  <a:gd name="T108" fmla="*/ 1561088 w 1111"/>
                  <a:gd name="T109" fmla="*/ 744671 h 579"/>
                  <a:gd name="T110" fmla="*/ 1588400 w 1111"/>
                  <a:gd name="T111" fmla="*/ 752650 h 5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1"/>
                  <a:gd name="T169" fmla="*/ 0 h 579"/>
                  <a:gd name="T170" fmla="*/ 1111 w 1111"/>
                  <a:gd name="T171" fmla="*/ 579 h 5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1" h="579">
                    <a:moveTo>
                      <a:pt x="0" y="566"/>
                    </a:moveTo>
                    <a:lnTo>
                      <a:pt x="7" y="572"/>
                    </a:lnTo>
                    <a:lnTo>
                      <a:pt x="7" y="579"/>
                    </a:lnTo>
                    <a:lnTo>
                      <a:pt x="7" y="560"/>
                    </a:lnTo>
                    <a:lnTo>
                      <a:pt x="13" y="566"/>
                    </a:lnTo>
                    <a:lnTo>
                      <a:pt x="13" y="560"/>
                    </a:lnTo>
                    <a:lnTo>
                      <a:pt x="13" y="566"/>
                    </a:lnTo>
                    <a:lnTo>
                      <a:pt x="19" y="566"/>
                    </a:lnTo>
                    <a:lnTo>
                      <a:pt x="19" y="572"/>
                    </a:lnTo>
                    <a:lnTo>
                      <a:pt x="26" y="572"/>
                    </a:lnTo>
                    <a:lnTo>
                      <a:pt x="26" y="566"/>
                    </a:lnTo>
                    <a:lnTo>
                      <a:pt x="32" y="560"/>
                    </a:lnTo>
                    <a:lnTo>
                      <a:pt x="32" y="566"/>
                    </a:lnTo>
                    <a:lnTo>
                      <a:pt x="39" y="560"/>
                    </a:lnTo>
                    <a:lnTo>
                      <a:pt x="39" y="547"/>
                    </a:lnTo>
                    <a:lnTo>
                      <a:pt x="39" y="566"/>
                    </a:lnTo>
                    <a:lnTo>
                      <a:pt x="45" y="566"/>
                    </a:lnTo>
                    <a:lnTo>
                      <a:pt x="45" y="572"/>
                    </a:lnTo>
                    <a:lnTo>
                      <a:pt x="45" y="566"/>
                    </a:lnTo>
                    <a:lnTo>
                      <a:pt x="52" y="566"/>
                    </a:lnTo>
                    <a:lnTo>
                      <a:pt x="52" y="572"/>
                    </a:lnTo>
                    <a:lnTo>
                      <a:pt x="52" y="566"/>
                    </a:lnTo>
                    <a:lnTo>
                      <a:pt x="58" y="560"/>
                    </a:lnTo>
                    <a:lnTo>
                      <a:pt x="58" y="566"/>
                    </a:lnTo>
                    <a:lnTo>
                      <a:pt x="58" y="560"/>
                    </a:lnTo>
                    <a:lnTo>
                      <a:pt x="64" y="566"/>
                    </a:lnTo>
                    <a:lnTo>
                      <a:pt x="71" y="560"/>
                    </a:lnTo>
                    <a:lnTo>
                      <a:pt x="71" y="566"/>
                    </a:lnTo>
                    <a:lnTo>
                      <a:pt x="71" y="553"/>
                    </a:lnTo>
                    <a:lnTo>
                      <a:pt x="77" y="553"/>
                    </a:lnTo>
                    <a:lnTo>
                      <a:pt x="77" y="566"/>
                    </a:lnTo>
                    <a:lnTo>
                      <a:pt x="84" y="572"/>
                    </a:lnTo>
                    <a:lnTo>
                      <a:pt x="84" y="553"/>
                    </a:lnTo>
                    <a:lnTo>
                      <a:pt x="90" y="560"/>
                    </a:lnTo>
                    <a:lnTo>
                      <a:pt x="90" y="566"/>
                    </a:lnTo>
                    <a:lnTo>
                      <a:pt x="90" y="560"/>
                    </a:lnTo>
                    <a:lnTo>
                      <a:pt x="96" y="560"/>
                    </a:lnTo>
                    <a:lnTo>
                      <a:pt x="96" y="547"/>
                    </a:lnTo>
                    <a:lnTo>
                      <a:pt x="96" y="560"/>
                    </a:lnTo>
                    <a:lnTo>
                      <a:pt x="103" y="560"/>
                    </a:lnTo>
                    <a:lnTo>
                      <a:pt x="103" y="566"/>
                    </a:lnTo>
                    <a:lnTo>
                      <a:pt x="103" y="560"/>
                    </a:lnTo>
                    <a:lnTo>
                      <a:pt x="109" y="553"/>
                    </a:lnTo>
                    <a:lnTo>
                      <a:pt x="109" y="560"/>
                    </a:lnTo>
                    <a:lnTo>
                      <a:pt x="109" y="553"/>
                    </a:lnTo>
                    <a:lnTo>
                      <a:pt x="116" y="560"/>
                    </a:lnTo>
                    <a:lnTo>
                      <a:pt x="116" y="553"/>
                    </a:lnTo>
                    <a:lnTo>
                      <a:pt x="116" y="560"/>
                    </a:lnTo>
                    <a:lnTo>
                      <a:pt x="122" y="560"/>
                    </a:lnTo>
                    <a:lnTo>
                      <a:pt x="122" y="566"/>
                    </a:lnTo>
                    <a:lnTo>
                      <a:pt x="129" y="566"/>
                    </a:lnTo>
                    <a:lnTo>
                      <a:pt x="129" y="560"/>
                    </a:lnTo>
                    <a:lnTo>
                      <a:pt x="135" y="560"/>
                    </a:lnTo>
                    <a:lnTo>
                      <a:pt x="135" y="553"/>
                    </a:lnTo>
                    <a:lnTo>
                      <a:pt x="141" y="553"/>
                    </a:lnTo>
                    <a:lnTo>
                      <a:pt x="141" y="560"/>
                    </a:lnTo>
                    <a:lnTo>
                      <a:pt x="148" y="560"/>
                    </a:lnTo>
                    <a:lnTo>
                      <a:pt x="148" y="553"/>
                    </a:lnTo>
                    <a:lnTo>
                      <a:pt x="154" y="553"/>
                    </a:lnTo>
                    <a:lnTo>
                      <a:pt x="154" y="560"/>
                    </a:lnTo>
                    <a:lnTo>
                      <a:pt x="154" y="547"/>
                    </a:lnTo>
                    <a:lnTo>
                      <a:pt x="154" y="553"/>
                    </a:lnTo>
                    <a:lnTo>
                      <a:pt x="161" y="560"/>
                    </a:lnTo>
                    <a:lnTo>
                      <a:pt x="161" y="566"/>
                    </a:lnTo>
                    <a:lnTo>
                      <a:pt x="161" y="560"/>
                    </a:lnTo>
                    <a:lnTo>
                      <a:pt x="167" y="566"/>
                    </a:lnTo>
                    <a:lnTo>
                      <a:pt x="167" y="560"/>
                    </a:lnTo>
                    <a:lnTo>
                      <a:pt x="174" y="566"/>
                    </a:lnTo>
                    <a:lnTo>
                      <a:pt x="174" y="560"/>
                    </a:lnTo>
                    <a:lnTo>
                      <a:pt x="174" y="566"/>
                    </a:lnTo>
                    <a:lnTo>
                      <a:pt x="180" y="560"/>
                    </a:lnTo>
                    <a:lnTo>
                      <a:pt x="180" y="566"/>
                    </a:lnTo>
                    <a:lnTo>
                      <a:pt x="180" y="560"/>
                    </a:lnTo>
                    <a:lnTo>
                      <a:pt x="186" y="560"/>
                    </a:lnTo>
                    <a:lnTo>
                      <a:pt x="186" y="566"/>
                    </a:lnTo>
                    <a:lnTo>
                      <a:pt x="193" y="566"/>
                    </a:lnTo>
                    <a:lnTo>
                      <a:pt x="193" y="560"/>
                    </a:lnTo>
                    <a:lnTo>
                      <a:pt x="199" y="553"/>
                    </a:lnTo>
                    <a:lnTo>
                      <a:pt x="199" y="560"/>
                    </a:lnTo>
                    <a:lnTo>
                      <a:pt x="199" y="547"/>
                    </a:lnTo>
                    <a:lnTo>
                      <a:pt x="199" y="553"/>
                    </a:lnTo>
                    <a:lnTo>
                      <a:pt x="206" y="553"/>
                    </a:lnTo>
                    <a:lnTo>
                      <a:pt x="206" y="560"/>
                    </a:lnTo>
                    <a:lnTo>
                      <a:pt x="212" y="566"/>
                    </a:lnTo>
                    <a:lnTo>
                      <a:pt x="212" y="560"/>
                    </a:lnTo>
                    <a:lnTo>
                      <a:pt x="212" y="566"/>
                    </a:lnTo>
                    <a:lnTo>
                      <a:pt x="218" y="566"/>
                    </a:lnTo>
                    <a:lnTo>
                      <a:pt x="218" y="560"/>
                    </a:lnTo>
                    <a:lnTo>
                      <a:pt x="218" y="566"/>
                    </a:lnTo>
                    <a:lnTo>
                      <a:pt x="225" y="572"/>
                    </a:lnTo>
                    <a:lnTo>
                      <a:pt x="225" y="560"/>
                    </a:lnTo>
                    <a:lnTo>
                      <a:pt x="231" y="572"/>
                    </a:lnTo>
                    <a:lnTo>
                      <a:pt x="231" y="560"/>
                    </a:lnTo>
                    <a:lnTo>
                      <a:pt x="238" y="566"/>
                    </a:lnTo>
                    <a:lnTo>
                      <a:pt x="238" y="572"/>
                    </a:lnTo>
                    <a:lnTo>
                      <a:pt x="238" y="566"/>
                    </a:lnTo>
                    <a:lnTo>
                      <a:pt x="244" y="566"/>
                    </a:lnTo>
                    <a:lnTo>
                      <a:pt x="244" y="572"/>
                    </a:lnTo>
                    <a:lnTo>
                      <a:pt x="244" y="566"/>
                    </a:lnTo>
                    <a:lnTo>
                      <a:pt x="251" y="566"/>
                    </a:lnTo>
                    <a:lnTo>
                      <a:pt x="251" y="572"/>
                    </a:lnTo>
                    <a:lnTo>
                      <a:pt x="251" y="566"/>
                    </a:lnTo>
                    <a:lnTo>
                      <a:pt x="257" y="572"/>
                    </a:lnTo>
                    <a:lnTo>
                      <a:pt x="257" y="566"/>
                    </a:lnTo>
                    <a:lnTo>
                      <a:pt x="263" y="572"/>
                    </a:lnTo>
                    <a:lnTo>
                      <a:pt x="263" y="566"/>
                    </a:lnTo>
                    <a:lnTo>
                      <a:pt x="263" y="572"/>
                    </a:lnTo>
                    <a:lnTo>
                      <a:pt x="270" y="566"/>
                    </a:lnTo>
                    <a:lnTo>
                      <a:pt x="270" y="560"/>
                    </a:lnTo>
                    <a:lnTo>
                      <a:pt x="276" y="560"/>
                    </a:lnTo>
                    <a:lnTo>
                      <a:pt x="276" y="566"/>
                    </a:lnTo>
                    <a:lnTo>
                      <a:pt x="283" y="566"/>
                    </a:lnTo>
                    <a:lnTo>
                      <a:pt x="283" y="560"/>
                    </a:lnTo>
                    <a:lnTo>
                      <a:pt x="289" y="560"/>
                    </a:lnTo>
                    <a:lnTo>
                      <a:pt x="296" y="560"/>
                    </a:lnTo>
                    <a:lnTo>
                      <a:pt x="296" y="566"/>
                    </a:lnTo>
                    <a:lnTo>
                      <a:pt x="296" y="560"/>
                    </a:lnTo>
                    <a:lnTo>
                      <a:pt x="302" y="560"/>
                    </a:lnTo>
                    <a:lnTo>
                      <a:pt x="302" y="553"/>
                    </a:lnTo>
                    <a:lnTo>
                      <a:pt x="308" y="553"/>
                    </a:lnTo>
                    <a:lnTo>
                      <a:pt x="315" y="553"/>
                    </a:lnTo>
                    <a:lnTo>
                      <a:pt x="315" y="547"/>
                    </a:lnTo>
                    <a:lnTo>
                      <a:pt x="321" y="553"/>
                    </a:lnTo>
                    <a:lnTo>
                      <a:pt x="321" y="469"/>
                    </a:lnTo>
                    <a:lnTo>
                      <a:pt x="328" y="334"/>
                    </a:lnTo>
                    <a:lnTo>
                      <a:pt x="328" y="283"/>
                    </a:lnTo>
                    <a:lnTo>
                      <a:pt x="328" y="476"/>
                    </a:lnTo>
                    <a:lnTo>
                      <a:pt x="334" y="502"/>
                    </a:lnTo>
                    <a:lnTo>
                      <a:pt x="334" y="560"/>
                    </a:lnTo>
                    <a:lnTo>
                      <a:pt x="341" y="560"/>
                    </a:lnTo>
                    <a:lnTo>
                      <a:pt x="341" y="553"/>
                    </a:lnTo>
                    <a:lnTo>
                      <a:pt x="347" y="553"/>
                    </a:lnTo>
                    <a:lnTo>
                      <a:pt x="347" y="547"/>
                    </a:lnTo>
                    <a:lnTo>
                      <a:pt x="353" y="547"/>
                    </a:lnTo>
                    <a:lnTo>
                      <a:pt x="353" y="553"/>
                    </a:lnTo>
                    <a:lnTo>
                      <a:pt x="360" y="553"/>
                    </a:lnTo>
                    <a:lnTo>
                      <a:pt x="360" y="560"/>
                    </a:lnTo>
                    <a:lnTo>
                      <a:pt x="366" y="560"/>
                    </a:lnTo>
                    <a:lnTo>
                      <a:pt x="366" y="547"/>
                    </a:lnTo>
                    <a:lnTo>
                      <a:pt x="366" y="553"/>
                    </a:lnTo>
                    <a:lnTo>
                      <a:pt x="373" y="560"/>
                    </a:lnTo>
                    <a:lnTo>
                      <a:pt x="373" y="547"/>
                    </a:lnTo>
                    <a:lnTo>
                      <a:pt x="379" y="553"/>
                    </a:lnTo>
                    <a:lnTo>
                      <a:pt x="379" y="560"/>
                    </a:lnTo>
                    <a:lnTo>
                      <a:pt x="385" y="553"/>
                    </a:lnTo>
                    <a:lnTo>
                      <a:pt x="385" y="547"/>
                    </a:lnTo>
                    <a:lnTo>
                      <a:pt x="392" y="547"/>
                    </a:lnTo>
                    <a:lnTo>
                      <a:pt x="392" y="534"/>
                    </a:lnTo>
                    <a:lnTo>
                      <a:pt x="398" y="540"/>
                    </a:lnTo>
                    <a:lnTo>
                      <a:pt x="398" y="547"/>
                    </a:lnTo>
                    <a:lnTo>
                      <a:pt x="405" y="540"/>
                    </a:lnTo>
                    <a:lnTo>
                      <a:pt x="405" y="547"/>
                    </a:lnTo>
                    <a:lnTo>
                      <a:pt x="405" y="527"/>
                    </a:lnTo>
                    <a:lnTo>
                      <a:pt x="411" y="521"/>
                    </a:lnTo>
                    <a:lnTo>
                      <a:pt x="411" y="547"/>
                    </a:lnTo>
                    <a:lnTo>
                      <a:pt x="418" y="540"/>
                    </a:lnTo>
                    <a:lnTo>
                      <a:pt x="418" y="547"/>
                    </a:lnTo>
                    <a:lnTo>
                      <a:pt x="418" y="534"/>
                    </a:lnTo>
                    <a:lnTo>
                      <a:pt x="424" y="534"/>
                    </a:lnTo>
                    <a:lnTo>
                      <a:pt x="424" y="502"/>
                    </a:lnTo>
                    <a:lnTo>
                      <a:pt x="430" y="495"/>
                    </a:lnTo>
                    <a:lnTo>
                      <a:pt x="430" y="514"/>
                    </a:lnTo>
                    <a:lnTo>
                      <a:pt x="437" y="521"/>
                    </a:lnTo>
                    <a:lnTo>
                      <a:pt x="437" y="514"/>
                    </a:lnTo>
                    <a:lnTo>
                      <a:pt x="443" y="514"/>
                    </a:lnTo>
                    <a:lnTo>
                      <a:pt x="443" y="521"/>
                    </a:lnTo>
                    <a:lnTo>
                      <a:pt x="443" y="424"/>
                    </a:lnTo>
                    <a:lnTo>
                      <a:pt x="450" y="173"/>
                    </a:lnTo>
                    <a:lnTo>
                      <a:pt x="450" y="0"/>
                    </a:lnTo>
                    <a:lnTo>
                      <a:pt x="450" y="334"/>
                    </a:lnTo>
                    <a:lnTo>
                      <a:pt x="456" y="437"/>
                    </a:lnTo>
                    <a:lnTo>
                      <a:pt x="456" y="534"/>
                    </a:lnTo>
                    <a:lnTo>
                      <a:pt x="463" y="540"/>
                    </a:lnTo>
                    <a:lnTo>
                      <a:pt x="463" y="547"/>
                    </a:lnTo>
                    <a:lnTo>
                      <a:pt x="463" y="540"/>
                    </a:lnTo>
                    <a:lnTo>
                      <a:pt x="469" y="540"/>
                    </a:lnTo>
                    <a:lnTo>
                      <a:pt x="469" y="534"/>
                    </a:lnTo>
                    <a:lnTo>
                      <a:pt x="469" y="547"/>
                    </a:lnTo>
                    <a:lnTo>
                      <a:pt x="475" y="534"/>
                    </a:lnTo>
                    <a:lnTo>
                      <a:pt x="475" y="521"/>
                    </a:lnTo>
                    <a:lnTo>
                      <a:pt x="482" y="527"/>
                    </a:lnTo>
                    <a:lnTo>
                      <a:pt x="482" y="540"/>
                    </a:lnTo>
                    <a:lnTo>
                      <a:pt x="488" y="547"/>
                    </a:lnTo>
                    <a:lnTo>
                      <a:pt x="488" y="553"/>
                    </a:lnTo>
                    <a:lnTo>
                      <a:pt x="495" y="553"/>
                    </a:lnTo>
                    <a:lnTo>
                      <a:pt x="495" y="534"/>
                    </a:lnTo>
                    <a:lnTo>
                      <a:pt x="501" y="540"/>
                    </a:lnTo>
                    <a:lnTo>
                      <a:pt x="501" y="560"/>
                    </a:lnTo>
                    <a:lnTo>
                      <a:pt x="501" y="553"/>
                    </a:lnTo>
                    <a:lnTo>
                      <a:pt x="501" y="560"/>
                    </a:lnTo>
                    <a:lnTo>
                      <a:pt x="507" y="560"/>
                    </a:lnTo>
                    <a:lnTo>
                      <a:pt x="507" y="553"/>
                    </a:lnTo>
                    <a:lnTo>
                      <a:pt x="507" y="560"/>
                    </a:lnTo>
                    <a:lnTo>
                      <a:pt x="514" y="566"/>
                    </a:lnTo>
                    <a:lnTo>
                      <a:pt x="514" y="560"/>
                    </a:lnTo>
                    <a:lnTo>
                      <a:pt x="520" y="553"/>
                    </a:lnTo>
                    <a:lnTo>
                      <a:pt x="520" y="560"/>
                    </a:lnTo>
                    <a:lnTo>
                      <a:pt x="527" y="566"/>
                    </a:lnTo>
                    <a:lnTo>
                      <a:pt x="533" y="560"/>
                    </a:lnTo>
                    <a:lnTo>
                      <a:pt x="533" y="566"/>
                    </a:lnTo>
                    <a:lnTo>
                      <a:pt x="533" y="560"/>
                    </a:lnTo>
                    <a:lnTo>
                      <a:pt x="540" y="560"/>
                    </a:lnTo>
                    <a:lnTo>
                      <a:pt x="540" y="566"/>
                    </a:lnTo>
                    <a:lnTo>
                      <a:pt x="546" y="566"/>
                    </a:lnTo>
                    <a:lnTo>
                      <a:pt x="552" y="572"/>
                    </a:lnTo>
                    <a:lnTo>
                      <a:pt x="552" y="566"/>
                    </a:lnTo>
                    <a:lnTo>
                      <a:pt x="552" y="572"/>
                    </a:lnTo>
                    <a:lnTo>
                      <a:pt x="559" y="572"/>
                    </a:lnTo>
                    <a:lnTo>
                      <a:pt x="559" y="566"/>
                    </a:lnTo>
                    <a:lnTo>
                      <a:pt x="565" y="566"/>
                    </a:lnTo>
                    <a:lnTo>
                      <a:pt x="565" y="560"/>
                    </a:lnTo>
                    <a:lnTo>
                      <a:pt x="565" y="566"/>
                    </a:lnTo>
                    <a:lnTo>
                      <a:pt x="572" y="566"/>
                    </a:lnTo>
                    <a:lnTo>
                      <a:pt x="572" y="572"/>
                    </a:lnTo>
                    <a:lnTo>
                      <a:pt x="578" y="566"/>
                    </a:lnTo>
                    <a:lnTo>
                      <a:pt x="578" y="572"/>
                    </a:lnTo>
                    <a:lnTo>
                      <a:pt x="585" y="572"/>
                    </a:lnTo>
                    <a:lnTo>
                      <a:pt x="591" y="572"/>
                    </a:lnTo>
                    <a:lnTo>
                      <a:pt x="591" y="566"/>
                    </a:lnTo>
                    <a:lnTo>
                      <a:pt x="591" y="572"/>
                    </a:lnTo>
                    <a:lnTo>
                      <a:pt x="597" y="572"/>
                    </a:lnTo>
                    <a:lnTo>
                      <a:pt x="597" y="566"/>
                    </a:lnTo>
                    <a:lnTo>
                      <a:pt x="604" y="572"/>
                    </a:lnTo>
                    <a:lnTo>
                      <a:pt x="604" y="566"/>
                    </a:lnTo>
                    <a:lnTo>
                      <a:pt x="610" y="566"/>
                    </a:lnTo>
                    <a:lnTo>
                      <a:pt x="610" y="560"/>
                    </a:lnTo>
                    <a:lnTo>
                      <a:pt x="610" y="566"/>
                    </a:lnTo>
                    <a:lnTo>
                      <a:pt x="617" y="566"/>
                    </a:lnTo>
                    <a:lnTo>
                      <a:pt x="617" y="560"/>
                    </a:lnTo>
                    <a:lnTo>
                      <a:pt x="623" y="566"/>
                    </a:lnTo>
                    <a:lnTo>
                      <a:pt x="623" y="560"/>
                    </a:lnTo>
                    <a:lnTo>
                      <a:pt x="630" y="566"/>
                    </a:lnTo>
                    <a:lnTo>
                      <a:pt x="630" y="572"/>
                    </a:lnTo>
                    <a:lnTo>
                      <a:pt x="636" y="566"/>
                    </a:lnTo>
                    <a:lnTo>
                      <a:pt x="636" y="572"/>
                    </a:lnTo>
                    <a:lnTo>
                      <a:pt x="636" y="560"/>
                    </a:lnTo>
                    <a:lnTo>
                      <a:pt x="642" y="566"/>
                    </a:lnTo>
                    <a:lnTo>
                      <a:pt x="642" y="560"/>
                    </a:lnTo>
                    <a:lnTo>
                      <a:pt x="649" y="560"/>
                    </a:lnTo>
                    <a:lnTo>
                      <a:pt x="649" y="566"/>
                    </a:lnTo>
                    <a:lnTo>
                      <a:pt x="655" y="566"/>
                    </a:lnTo>
                    <a:lnTo>
                      <a:pt x="662" y="566"/>
                    </a:lnTo>
                    <a:lnTo>
                      <a:pt x="668" y="566"/>
                    </a:lnTo>
                    <a:lnTo>
                      <a:pt x="668" y="560"/>
                    </a:lnTo>
                    <a:lnTo>
                      <a:pt x="674" y="566"/>
                    </a:lnTo>
                    <a:lnTo>
                      <a:pt x="674" y="560"/>
                    </a:lnTo>
                    <a:lnTo>
                      <a:pt x="681" y="560"/>
                    </a:lnTo>
                    <a:lnTo>
                      <a:pt x="687" y="566"/>
                    </a:lnTo>
                    <a:lnTo>
                      <a:pt x="687" y="572"/>
                    </a:lnTo>
                    <a:lnTo>
                      <a:pt x="687" y="566"/>
                    </a:lnTo>
                    <a:lnTo>
                      <a:pt x="694" y="560"/>
                    </a:lnTo>
                    <a:lnTo>
                      <a:pt x="700" y="560"/>
                    </a:lnTo>
                    <a:lnTo>
                      <a:pt x="700" y="566"/>
                    </a:lnTo>
                    <a:lnTo>
                      <a:pt x="707" y="560"/>
                    </a:lnTo>
                    <a:lnTo>
                      <a:pt x="707" y="566"/>
                    </a:lnTo>
                    <a:lnTo>
                      <a:pt x="707" y="560"/>
                    </a:lnTo>
                    <a:lnTo>
                      <a:pt x="713" y="560"/>
                    </a:lnTo>
                    <a:lnTo>
                      <a:pt x="713" y="553"/>
                    </a:lnTo>
                    <a:lnTo>
                      <a:pt x="713" y="560"/>
                    </a:lnTo>
                    <a:lnTo>
                      <a:pt x="719" y="560"/>
                    </a:lnTo>
                    <a:lnTo>
                      <a:pt x="719" y="572"/>
                    </a:lnTo>
                    <a:lnTo>
                      <a:pt x="719" y="560"/>
                    </a:lnTo>
                    <a:lnTo>
                      <a:pt x="726" y="560"/>
                    </a:lnTo>
                    <a:lnTo>
                      <a:pt x="732" y="553"/>
                    </a:lnTo>
                    <a:lnTo>
                      <a:pt x="732" y="540"/>
                    </a:lnTo>
                    <a:lnTo>
                      <a:pt x="732" y="547"/>
                    </a:lnTo>
                    <a:lnTo>
                      <a:pt x="739" y="560"/>
                    </a:lnTo>
                    <a:lnTo>
                      <a:pt x="739" y="553"/>
                    </a:lnTo>
                    <a:lnTo>
                      <a:pt x="739" y="560"/>
                    </a:lnTo>
                    <a:lnTo>
                      <a:pt x="745" y="560"/>
                    </a:lnTo>
                    <a:lnTo>
                      <a:pt x="745" y="566"/>
                    </a:lnTo>
                    <a:lnTo>
                      <a:pt x="752" y="560"/>
                    </a:lnTo>
                    <a:lnTo>
                      <a:pt x="752" y="553"/>
                    </a:lnTo>
                    <a:lnTo>
                      <a:pt x="758" y="560"/>
                    </a:lnTo>
                    <a:lnTo>
                      <a:pt x="764" y="560"/>
                    </a:lnTo>
                    <a:lnTo>
                      <a:pt x="764" y="553"/>
                    </a:lnTo>
                    <a:lnTo>
                      <a:pt x="764" y="566"/>
                    </a:lnTo>
                    <a:lnTo>
                      <a:pt x="771" y="560"/>
                    </a:lnTo>
                    <a:lnTo>
                      <a:pt x="771" y="553"/>
                    </a:lnTo>
                    <a:lnTo>
                      <a:pt x="771" y="560"/>
                    </a:lnTo>
                    <a:lnTo>
                      <a:pt x="777" y="566"/>
                    </a:lnTo>
                    <a:lnTo>
                      <a:pt x="777" y="560"/>
                    </a:lnTo>
                    <a:lnTo>
                      <a:pt x="784" y="560"/>
                    </a:lnTo>
                    <a:lnTo>
                      <a:pt x="790" y="566"/>
                    </a:lnTo>
                    <a:lnTo>
                      <a:pt x="790" y="560"/>
                    </a:lnTo>
                    <a:lnTo>
                      <a:pt x="797" y="560"/>
                    </a:lnTo>
                    <a:lnTo>
                      <a:pt x="797" y="566"/>
                    </a:lnTo>
                    <a:lnTo>
                      <a:pt x="803" y="566"/>
                    </a:lnTo>
                    <a:lnTo>
                      <a:pt x="803" y="560"/>
                    </a:lnTo>
                    <a:lnTo>
                      <a:pt x="809" y="560"/>
                    </a:lnTo>
                    <a:lnTo>
                      <a:pt x="809" y="566"/>
                    </a:lnTo>
                    <a:lnTo>
                      <a:pt x="809" y="560"/>
                    </a:lnTo>
                    <a:lnTo>
                      <a:pt x="816" y="553"/>
                    </a:lnTo>
                    <a:lnTo>
                      <a:pt x="816" y="547"/>
                    </a:lnTo>
                    <a:lnTo>
                      <a:pt x="816" y="553"/>
                    </a:lnTo>
                    <a:lnTo>
                      <a:pt x="822" y="553"/>
                    </a:lnTo>
                    <a:lnTo>
                      <a:pt x="822" y="560"/>
                    </a:lnTo>
                    <a:lnTo>
                      <a:pt x="829" y="560"/>
                    </a:lnTo>
                    <a:lnTo>
                      <a:pt x="829" y="540"/>
                    </a:lnTo>
                    <a:lnTo>
                      <a:pt x="835" y="502"/>
                    </a:lnTo>
                    <a:lnTo>
                      <a:pt x="835" y="457"/>
                    </a:lnTo>
                    <a:lnTo>
                      <a:pt x="835" y="514"/>
                    </a:lnTo>
                    <a:lnTo>
                      <a:pt x="841" y="534"/>
                    </a:lnTo>
                    <a:lnTo>
                      <a:pt x="841" y="560"/>
                    </a:lnTo>
                    <a:lnTo>
                      <a:pt x="848" y="560"/>
                    </a:lnTo>
                    <a:lnTo>
                      <a:pt x="848" y="547"/>
                    </a:lnTo>
                    <a:lnTo>
                      <a:pt x="854" y="508"/>
                    </a:lnTo>
                    <a:lnTo>
                      <a:pt x="854" y="469"/>
                    </a:lnTo>
                    <a:lnTo>
                      <a:pt x="854" y="482"/>
                    </a:lnTo>
                    <a:lnTo>
                      <a:pt x="861" y="514"/>
                    </a:lnTo>
                    <a:lnTo>
                      <a:pt x="861" y="553"/>
                    </a:lnTo>
                    <a:lnTo>
                      <a:pt x="867" y="553"/>
                    </a:lnTo>
                    <a:lnTo>
                      <a:pt x="867" y="547"/>
                    </a:lnTo>
                    <a:lnTo>
                      <a:pt x="867" y="553"/>
                    </a:lnTo>
                    <a:lnTo>
                      <a:pt x="874" y="547"/>
                    </a:lnTo>
                    <a:lnTo>
                      <a:pt x="874" y="495"/>
                    </a:lnTo>
                    <a:lnTo>
                      <a:pt x="880" y="514"/>
                    </a:lnTo>
                    <a:lnTo>
                      <a:pt x="880" y="547"/>
                    </a:lnTo>
                    <a:lnTo>
                      <a:pt x="886" y="553"/>
                    </a:lnTo>
                    <a:lnTo>
                      <a:pt x="886" y="560"/>
                    </a:lnTo>
                    <a:lnTo>
                      <a:pt x="886" y="553"/>
                    </a:lnTo>
                    <a:lnTo>
                      <a:pt x="893" y="553"/>
                    </a:lnTo>
                    <a:lnTo>
                      <a:pt x="893" y="527"/>
                    </a:lnTo>
                    <a:lnTo>
                      <a:pt x="899" y="521"/>
                    </a:lnTo>
                    <a:lnTo>
                      <a:pt x="899" y="553"/>
                    </a:lnTo>
                    <a:lnTo>
                      <a:pt x="899" y="547"/>
                    </a:lnTo>
                    <a:lnTo>
                      <a:pt x="906" y="547"/>
                    </a:lnTo>
                    <a:lnTo>
                      <a:pt x="906" y="553"/>
                    </a:lnTo>
                    <a:lnTo>
                      <a:pt x="912" y="560"/>
                    </a:lnTo>
                    <a:lnTo>
                      <a:pt x="912" y="566"/>
                    </a:lnTo>
                    <a:lnTo>
                      <a:pt x="919" y="560"/>
                    </a:lnTo>
                    <a:lnTo>
                      <a:pt x="925" y="560"/>
                    </a:lnTo>
                    <a:lnTo>
                      <a:pt x="925" y="553"/>
                    </a:lnTo>
                    <a:lnTo>
                      <a:pt x="931" y="553"/>
                    </a:lnTo>
                    <a:lnTo>
                      <a:pt x="931" y="560"/>
                    </a:lnTo>
                    <a:lnTo>
                      <a:pt x="931" y="553"/>
                    </a:lnTo>
                    <a:lnTo>
                      <a:pt x="938" y="553"/>
                    </a:lnTo>
                    <a:lnTo>
                      <a:pt x="938" y="560"/>
                    </a:lnTo>
                    <a:lnTo>
                      <a:pt x="944" y="560"/>
                    </a:lnTo>
                    <a:lnTo>
                      <a:pt x="944" y="553"/>
                    </a:lnTo>
                    <a:lnTo>
                      <a:pt x="944" y="560"/>
                    </a:lnTo>
                    <a:lnTo>
                      <a:pt x="951" y="560"/>
                    </a:lnTo>
                    <a:lnTo>
                      <a:pt x="951" y="566"/>
                    </a:lnTo>
                    <a:lnTo>
                      <a:pt x="957" y="560"/>
                    </a:lnTo>
                    <a:lnTo>
                      <a:pt x="963" y="560"/>
                    </a:lnTo>
                    <a:lnTo>
                      <a:pt x="963" y="566"/>
                    </a:lnTo>
                    <a:lnTo>
                      <a:pt x="970" y="566"/>
                    </a:lnTo>
                    <a:lnTo>
                      <a:pt x="970" y="553"/>
                    </a:lnTo>
                    <a:lnTo>
                      <a:pt x="970" y="560"/>
                    </a:lnTo>
                    <a:lnTo>
                      <a:pt x="976" y="560"/>
                    </a:lnTo>
                    <a:lnTo>
                      <a:pt x="976" y="566"/>
                    </a:lnTo>
                    <a:lnTo>
                      <a:pt x="976" y="560"/>
                    </a:lnTo>
                    <a:lnTo>
                      <a:pt x="983" y="560"/>
                    </a:lnTo>
                    <a:lnTo>
                      <a:pt x="983" y="553"/>
                    </a:lnTo>
                    <a:lnTo>
                      <a:pt x="989" y="560"/>
                    </a:lnTo>
                    <a:lnTo>
                      <a:pt x="996" y="560"/>
                    </a:lnTo>
                    <a:lnTo>
                      <a:pt x="1002" y="560"/>
                    </a:lnTo>
                    <a:lnTo>
                      <a:pt x="1002" y="553"/>
                    </a:lnTo>
                    <a:lnTo>
                      <a:pt x="1008" y="560"/>
                    </a:lnTo>
                    <a:lnTo>
                      <a:pt x="1008" y="566"/>
                    </a:lnTo>
                    <a:lnTo>
                      <a:pt x="1015" y="560"/>
                    </a:lnTo>
                    <a:lnTo>
                      <a:pt x="1015" y="553"/>
                    </a:lnTo>
                    <a:lnTo>
                      <a:pt x="1021" y="560"/>
                    </a:lnTo>
                    <a:lnTo>
                      <a:pt x="1021" y="553"/>
                    </a:lnTo>
                    <a:lnTo>
                      <a:pt x="1028" y="560"/>
                    </a:lnTo>
                    <a:lnTo>
                      <a:pt x="1028" y="566"/>
                    </a:lnTo>
                    <a:lnTo>
                      <a:pt x="1034" y="560"/>
                    </a:lnTo>
                    <a:lnTo>
                      <a:pt x="1034" y="547"/>
                    </a:lnTo>
                    <a:lnTo>
                      <a:pt x="1041" y="547"/>
                    </a:lnTo>
                    <a:lnTo>
                      <a:pt x="1041" y="560"/>
                    </a:lnTo>
                    <a:lnTo>
                      <a:pt x="1047" y="553"/>
                    </a:lnTo>
                    <a:lnTo>
                      <a:pt x="1047" y="560"/>
                    </a:lnTo>
                    <a:lnTo>
                      <a:pt x="1053" y="553"/>
                    </a:lnTo>
                    <a:lnTo>
                      <a:pt x="1053" y="540"/>
                    </a:lnTo>
                    <a:lnTo>
                      <a:pt x="1060" y="547"/>
                    </a:lnTo>
                    <a:lnTo>
                      <a:pt x="1060" y="553"/>
                    </a:lnTo>
                    <a:lnTo>
                      <a:pt x="1060" y="547"/>
                    </a:lnTo>
                    <a:lnTo>
                      <a:pt x="1066" y="540"/>
                    </a:lnTo>
                    <a:lnTo>
                      <a:pt x="1066" y="553"/>
                    </a:lnTo>
                    <a:lnTo>
                      <a:pt x="1073" y="560"/>
                    </a:lnTo>
                    <a:lnTo>
                      <a:pt x="1073" y="553"/>
                    </a:lnTo>
                    <a:lnTo>
                      <a:pt x="1079" y="553"/>
                    </a:lnTo>
                    <a:lnTo>
                      <a:pt x="1079" y="560"/>
                    </a:lnTo>
                    <a:lnTo>
                      <a:pt x="1079" y="553"/>
                    </a:lnTo>
                    <a:lnTo>
                      <a:pt x="1086" y="560"/>
                    </a:lnTo>
                    <a:lnTo>
                      <a:pt x="1092" y="560"/>
                    </a:lnTo>
                    <a:lnTo>
                      <a:pt x="1092" y="553"/>
                    </a:lnTo>
                    <a:lnTo>
                      <a:pt x="1098" y="560"/>
                    </a:lnTo>
                    <a:lnTo>
                      <a:pt x="1098" y="553"/>
                    </a:lnTo>
                    <a:lnTo>
                      <a:pt x="1098" y="560"/>
                    </a:lnTo>
                    <a:lnTo>
                      <a:pt x="1105" y="560"/>
                    </a:lnTo>
                    <a:lnTo>
                      <a:pt x="1105" y="566"/>
                    </a:lnTo>
                    <a:lnTo>
                      <a:pt x="1111" y="566"/>
                    </a:lnTo>
                    <a:lnTo>
                      <a:pt x="1111" y="560"/>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2" name="Rectangle 65">
                <a:extLst>
                  <a:ext uri="{FF2B5EF4-FFF2-40B4-BE49-F238E27FC236}">
                    <a16:creationId xmlns:a16="http://schemas.microsoft.com/office/drawing/2014/main" id="{F83091CC-855A-0A45-992B-CC6D3EE6D0DE}"/>
                  </a:ext>
                </a:extLst>
              </p:cNvPr>
              <p:cNvSpPr>
                <a:spLocks noChangeArrowheads="1"/>
              </p:cNvSpPr>
              <p:nvPr/>
            </p:nvSpPr>
            <p:spPr bwMode="auto">
              <a:xfrm>
                <a:off x="2382768" y="4852988"/>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43" name="Line 66">
                <a:extLst>
                  <a:ext uri="{FF2B5EF4-FFF2-40B4-BE49-F238E27FC236}">
                    <a16:creationId xmlns:a16="http://schemas.microsoft.com/office/drawing/2014/main" id="{ED44AE35-97D1-0E4D-AB55-B1A39407F29F}"/>
                  </a:ext>
                </a:extLst>
              </p:cNvPr>
              <p:cNvSpPr>
                <a:spLocks noChangeShapeType="1"/>
              </p:cNvSpPr>
              <p:nvPr/>
            </p:nvSpPr>
            <p:spPr bwMode="auto">
              <a:xfrm>
                <a:off x="2493893" y="4570413"/>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4" name="Rectangle 67">
                <a:extLst>
                  <a:ext uri="{FF2B5EF4-FFF2-40B4-BE49-F238E27FC236}">
                    <a16:creationId xmlns:a16="http://schemas.microsoft.com/office/drawing/2014/main" id="{1E2A570F-B414-F845-9C98-3147915E77D0}"/>
                  </a:ext>
                </a:extLst>
              </p:cNvPr>
              <p:cNvSpPr>
                <a:spLocks noChangeArrowheads="1"/>
              </p:cNvSpPr>
              <p:nvPr/>
            </p:nvSpPr>
            <p:spPr bwMode="auto">
              <a:xfrm>
                <a:off x="2317681" y="4502150"/>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10</a:t>
                </a:r>
              </a:p>
            </p:txBody>
          </p:sp>
          <p:sp>
            <p:nvSpPr>
              <p:cNvPr id="45" name="Line 68">
                <a:extLst>
                  <a:ext uri="{FF2B5EF4-FFF2-40B4-BE49-F238E27FC236}">
                    <a16:creationId xmlns:a16="http://schemas.microsoft.com/office/drawing/2014/main" id="{FF1A6FA8-5D98-9342-921C-7E01F890B25E}"/>
                  </a:ext>
                </a:extLst>
              </p:cNvPr>
              <p:cNvSpPr>
                <a:spLocks noChangeShapeType="1"/>
              </p:cNvSpPr>
              <p:nvPr/>
            </p:nvSpPr>
            <p:spPr bwMode="auto">
              <a:xfrm>
                <a:off x="2493893" y="4211638"/>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6" name="Rectangle 69">
                <a:extLst>
                  <a:ext uri="{FF2B5EF4-FFF2-40B4-BE49-F238E27FC236}">
                    <a16:creationId xmlns:a16="http://schemas.microsoft.com/office/drawing/2014/main" id="{AB786F93-6065-5B4F-9ABB-A7E784716B39}"/>
                  </a:ext>
                </a:extLst>
              </p:cNvPr>
              <p:cNvSpPr>
                <a:spLocks noChangeArrowheads="1"/>
              </p:cNvSpPr>
              <p:nvPr/>
            </p:nvSpPr>
            <p:spPr bwMode="auto">
              <a:xfrm>
                <a:off x="2317681" y="4141788"/>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20</a:t>
                </a:r>
              </a:p>
            </p:txBody>
          </p:sp>
          <p:sp>
            <p:nvSpPr>
              <p:cNvPr id="47" name="Line 70">
                <a:extLst>
                  <a:ext uri="{FF2B5EF4-FFF2-40B4-BE49-F238E27FC236}">
                    <a16:creationId xmlns:a16="http://schemas.microsoft.com/office/drawing/2014/main" id="{186DAE8A-D1F6-824B-A2FF-90AF830E4F13}"/>
                  </a:ext>
                </a:extLst>
              </p:cNvPr>
              <p:cNvSpPr>
                <a:spLocks noChangeShapeType="1"/>
              </p:cNvSpPr>
              <p:nvPr/>
            </p:nvSpPr>
            <p:spPr bwMode="auto">
              <a:xfrm flipV="1">
                <a:off x="2854256" y="3987800"/>
                <a:ext cx="1587"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8" name="Line 71">
                <a:extLst>
                  <a:ext uri="{FF2B5EF4-FFF2-40B4-BE49-F238E27FC236}">
                    <a16:creationId xmlns:a16="http://schemas.microsoft.com/office/drawing/2014/main" id="{EAD47463-72B3-7742-951C-81034058F135}"/>
                  </a:ext>
                </a:extLst>
              </p:cNvPr>
              <p:cNvSpPr>
                <a:spLocks noChangeShapeType="1"/>
              </p:cNvSpPr>
              <p:nvPr/>
            </p:nvSpPr>
            <p:spPr bwMode="auto">
              <a:xfrm flipV="1">
                <a:off x="3287643" y="3987800"/>
                <a:ext cx="0"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49" name="Line 72">
                <a:extLst>
                  <a:ext uri="{FF2B5EF4-FFF2-40B4-BE49-F238E27FC236}">
                    <a16:creationId xmlns:a16="http://schemas.microsoft.com/office/drawing/2014/main" id="{63DF718D-D1AD-534B-AF9D-EC7BF1A6AB58}"/>
                  </a:ext>
                </a:extLst>
              </p:cNvPr>
              <p:cNvSpPr>
                <a:spLocks noChangeShapeType="1"/>
              </p:cNvSpPr>
              <p:nvPr/>
            </p:nvSpPr>
            <p:spPr bwMode="auto">
              <a:xfrm flipV="1">
                <a:off x="3730556" y="3987800"/>
                <a:ext cx="1587" cy="1044575"/>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0" name="Rectangle 73">
                <a:extLst>
                  <a:ext uri="{FF2B5EF4-FFF2-40B4-BE49-F238E27FC236}">
                    <a16:creationId xmlns:a16="http://schemas.microsoft.com/office/drawing/2014/main" id="{4796C123-1A26-2049-A318-1A9883679F0D}"/>
                  </a:ext>
                </a:extLst>
              </p:cNvPr>
              <p:cNvSpPr>
                <a:spLocks noChangeArrowheads="1"/>
              </p:cNvSpPr>
              <p:nvPr/>
            </p:nvSpPr>
            <p:spPr bwMode="auto">
              <a:xfrm>
                <a:off x="2493893" y="3987800"/>
                <a:ext cx="1597025" cy="1044575"/>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1" name="Freeform 74">
                <a:extLst>
                  <a:ext uri="{FF2B5EF4-FFF2-40B4-BE49-F238E27FC236}">
                    <a16:creationId xmlns:a16="http://schemas.microsoft.com/office/drawing/2014/main" id="{F88E03D1-C317-554E-BDBA-F90A03BC0B38}"/>
                  </a:ext>
                </a:extLst>
              </p:cNvPr>
              <p:cNvSpPr>
                <a:spLocks/>
              </p:cNvSpPr>
              <p:nvPr/>
            </p:nvSpPr>
            <p:spPr bwMode="auto">
              <a:xfrm>
                <a:off x="2493893" y="4075113"/>
                <a:ext cx="1597025" cy="863600"/>
              </a:xfrm>
              <a:custGeom>
                <a:avLst/>
                <a:gdLst>
                  <a:gd name="T0" fmla="*/ 18687 w 1111"/>
                  <a:gd name="T1" fmla="*/ 829056 h 650"/>
                  <a:gd name="T2" fmla="*/ 37374 w 1111"/>
                  <a:gd name="T3" fmla="*/ 837028 h 650"/>
                  <a:gd name="T4" fmla="*/ 56061 w 1111"/>
                  <a:gd name="T5" fmla="*/ 837028 h 650"/>
                  <a:gd name="T6" fmla="*/ 83373 w 1111"/>
                  <a:gd name="T7" fmla="*/ 846328 h 650"/>
                  <a:gd name="T8" fmla="*/ 102060 w 1111"/>
                  <a:gd name="T9" fmla="*/ 829056 h 650"/>
                  <a:gd name="T10" fmla="*/ 129372 w 1111"/>
                  <a:gd name="T11" fmla="*/ 829056 h 650"/>
                  <a:gd name="T12" fmla="*/ 156684 w 1111"/>
                  <a:gd name="T13" fmla="*/ 837028 h 650"/>
                  <a:gd name="T14" fmla="*/ 175371 w 1111"/>
                  <a:gd name="T15" fmla="*/ 846328 h 650"/>
                  <a:gd name="T16" fmla="*/ 194058 w 1111"/>
                  <a:gd name="T17" fmla="*/ 837028 h 650"/>
                  <a:gd name="T18" fmla="*/ 221370 w 1111"/>
                  <a:gd name="T19" fmla="*/ 846328 h 650"/>
                  <a:gd name="T20" fmla="*/ 240057 w 1111"/>
                  <a:gd name="T21" fmla="*/ 837028 h 650"/>
                  <a:gd name="T22" fmla="*/ 267369 w 1111"/>
                  <a:gd name="T23" fmla="*/ 854300 h 650"/>
                  <a:gd name="T24" fmla="*/ 296118 w 1111"/>
                  <a:gd name="T25" fmla="*/ 846328 h 650"/>
                  <a:gd name="T26" fmla="*/ 313368 w 1111"/>
                  <a:gd name="T27" fmla="*/ 846328 h 650"/>
                  <a:gd name="T28" fmla="*/ 342117 w 1111"/>
                  <a:gd name="T29" fmla="*/ 837028 h 650"/>
                  <a:gd name="T30" fmla="*/ 378054 w 1111"/>
                  <a:gd name="T31" fmla="*/ 846328 h 650"/>
                  <a:gd name="T32" fmla="*/ 406803 w 1111"/>
                  <a:gd name="T33" fmla="*/ 837028 h 650"/>
                  <a:gd name="T34" fmla="*/ 442740 w 1111"/>
                  <a:gd name="T35" fmla="*/ 854300 h 650"/>
                  <a:gd name="T36" fmla="*/ 480114 w 1111"/>
                  <a:gd name="T37" fmla="*/ 837028 h 650"/>
                  <a:gd name="T38" fmla="*/ 498801 w 1111"/>
                  <a:gd name="T39" fmla="*/ 854300 h 650"/>
                  <a:gd name="T40" fmla="*/ 526113 w 1111"/>
                  <a:gd name="T41" fmla="*/ 854300 h 650"/>
                  <a:gd name="T42" fmla="*/ 553424 w 1111"/>
                  <a:gd name="T43" fmla="*/ 837028 h 650"/>
                  <a:gd name="T44" fmla="*/ 572111 w 1111"/>
                  <a:gd name="T45" fmla="*/ 837028 h 650"/>
                  <a:gd name="T46" fmla="*/ 600861 w 1111"/>
                  <a:gd name="T47" fmla="*/ 837028 h 650"/>
                  <a:gd name="T48" fmla="*/ 628173 w 1111"/>
                  <a:gd name="T49" fmla="*/ 837028 h 650"/>
                  <a:gd name="T50" fmla="*/ 655484 w 1111"/>
                  <a:gd name="T51" fmla="*/ 837028 h 650"/>
                  <a:gd name="T52" fmla="*/ 674172 w 1111"/>
                  <a:gd name="T53" fmla="*/ 837028 h 650"/>
                  <a:gd name="T54" fmla="*/ 701483 w 1111"/>
                  <a:gd name="T55" fmla="*/ 846328 h 650"/>
                  <a:gd name="T56" fmla="*/ 720170 w 1111"/>
                  <a:gd name="T57" fmla="*/ 837028 h 650"/>
                  <a:gd name="T58" fmla="*/ 728795 w 1111"/>
                  <a:gd name="T59" fmla="*/ 829056 h 650"/>
                  <a:gd name="T60" fmla="*/ 766170 w 1111"/>
                  <a:gd name="T61" fmla="*/ 819756 h 650"/>
                  <a:gd name="T62" fmla="*/ 784857 w 1111"/>
                  <a:gd name="T63" fmla="*/ 819756 h 650"/>
                  <a:gd name="T64" fmla="*/ 812168 w 1111"/>
                  <a:gd name="T65" fmla="*/ 375998 h 650"/>
                  <a:gd name="T66" fmla="*/ 840918 w 1111"/>
                  <a:gd name="T67" fmla="*/ 829056 h 650"/>
                  <a:gd name="T68" fmla="*/ 868230 w 1111"/>
                  <a:gd name="T69" fmla="*/ 819756 h 650"/>
                  <a:gd name="T70" fmla="*/ 886917 w 1111"/>
                  <a:gd name="T71" fmla="*/ 837028 h 650"/>
                  <a:gd name="T72" fmla="*/ 914228 w 1111"/>
                  <a:gd name="T73" fmla="*/ 829056 h 650"/>
                  <a:gd name="T74" fmla="*/ 941540 w 1111"/>
                  <a:gd name="T75" fmla="*/ 837028 h 650"/>
                  <a:gd name="T76" fmla="*/ 968852 w 1111"/>
                  <a:gd name="T77" fmla="*/ 846328 h 650"/>
                  <a:gd name="T78" fmla="*/ 1006226 w 1111"/>
                  <a:gd name="T79" fmla="*/ 829056 h 650"/>
                  <a:gd name="T80" fmla="*/ 1033538 w 1111"/>
                  <a:gd name="T81" fmla="*/ 837028 h 650"/>
                  <a:gd name="T82" fmla="*/ 1062287 w 1111"/>
                  <a:gd name="T83" fmla="*/ 837028 h 650"/>
                  <a:gd name="T84" fmla="*/ 1098224 w 1111"/>
                  <a:gd name="T85" fmla="*/ 846328 h 650"/>
                  <a:gd name="T86" fmla="*/ 1116911 w 1111"/>
                  <a:gd name="T87" fmla="*/ 819756 h 650"/>
                  <a:gd name="T88" fmla="*/ 1145660 w 1111"/>
                  <a:gd name="T89" fmla="*/ 837028 h 650"/>
                  <a:gd name="T90" fmla="*/ 1172972 w 1111"/>
                  <a:gd name="T91" fmla="*/ 837028 h 650"/>
                  <a:gd name="T92" fmla="*/ 1200284 w 1111"/>
                  <a:gd name="T93" fmla="*/ 846328 h 650"/>
                  <a:gd name="T94" fmla="*/ 1227596 w 1111"/>
                  <a:gd name="T95" fmla="*/ 846328 h 650"/>
                  <a:gd name="T96" fmla="*/ 1256345 w 1111"/>
                  <a:gd name="T97" fmla="*/ 837028 h 650"/>
                  <a:gd name="T98" fmla="*/ 1283657 w 1111"/>
                  <a:gd name="T99" fmla="*/ 837028 h 650"/>
                  <a:gd name="T100" fmla="*/ 1310969 w 1111"/>
                  <a:gd name="T101" fmla="*/ 837028 h 650"/>
                  <a:gd name="T102" fmla="*/ 1338281 w 1111"/>
                  <a:gd name="T103" fmla="*/ 854300 h 650"/>
                  <a:gd name="T104" fmla="*/ 1356968 w 1111"/>
                  <a:gd name="T105" fmla="*/ 837028 h 650"/>
                  <a:gd name="T106" fmla="*/ 1384280 w 1111"/>
                  <a:gd name="T107" fmla="*/ 837028 h 650"/>
                  <a:gd name="T108" fmla="*/ 1413029 w 1111"/>
                  <a:gd name="T109" fmla="*/ 837028 h 650"/>
                  <a:gd name="T110" fmla="*/ 1448966 w 1111"/>
                  <a:gd name="T111" fmla="*/ 846328 h 650"/>
                  <a:gd name="T112" fmla="*/ 1477715 w 1111"/>
                  <a:gd name="T113" fmla="*/ 837028 h 650"/>
                  <a:gd name="T114" fmla="*/ 1505027 w 1111"/>
                  <a:gd name="T115" fmla="*/ 846328 h 650"/>
                  <a:gd name="T116" fmla="*/ 1532339 w 1111"/>
                  <a:gd name="T117" fmla="*/ 837028 h 650"/>
                  <a:gd name="T118" fmla="*/ 1569713 w 1111"/>
                  <a:gd name="T119" fmla="*/ 837028 h 650"/>
                  <a:gd name="T120" fmla="*/ 1597025 w 1111"/>
                  <a:gd name="T121" fmla="*/ 846328 h 6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1"/>
                  <a:gd name="T184" fmla="*/ 0 h 650"/>
                  <a:gd name="T185" fmla="*/ 1111 w 1111"/>
                  <a:gd name="T186" fmla="*/ 650 h 6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1" h="650">
                    <a:moveTo>
                      <a:pt x="0" y="637"/>
                    </a:moveTo>
                    <a:lnTo>
                      <a:pt x="0" y="630"/>
                    </a:lnTo>
                    <a:lnTo>
                      <a:pt x="7" y="637"/>
                    </a:lnTo>
                    <a:lnTo>
                      <a:pt x="7" y="650"/>
                    </a:lnTo>
                    <a:lnTo>
                      <a:pt x="7" y="630"/>
                    </a:lnTo>
                    <a:lnTo>
                      <a:pt x="13" y="637"/>
                    </a:lnTo>
                    <a:lnTo>
                      <a:pt x="13" y="624"/>
                    </a:lnTo>
                    <a:lnTo>
                      <a:pt x="13" y="630"/>
                    </a:lnTo>
                    <a:lnTo>
                      <a:pt x="19" y="637"/>
                    </a:lnTo>
                    <a:lnTo>
                      <a:pt x="19" y="630"/>
                    </a:lnTo>
                    <a:lnTo>
                      <a:pt x="19" y="637"/>
                    </a:lnTo>
                    <a:lnTo>
                      <a:pt x="26" y="637"/>
                    </a:lnTo>
                    <a:lnTo>
                      <a:pt x="26" y="643"/>
                    </a:lnTo>
                    <a:lnTo>
                      <a:pt x="26" y="630"/>
                    </a:lnTo>
                    <a:lnTo>
                      <a:pt x="32" y="637"/>
                    </a:lnTo>
                    <a:lnTo>
                      <a:pt x="32" y="643"/>
                    </a:lnTo>
                    <a:lnTo>
                      <a:pt x="32" y="630"/>
                    </a:lnTo>
                    <a:lnTo>
                      <a:pt x="32" y="637"/>
                    </a:lnTo>
                    <a:lnTo>
                      <a:pt x="39" y="637"/>
                    </a:lnTo>
                    <a:lnTo>
                      <a:pt x="39" y="624"/>
                    </a:lnTo>
                    <a:lnTo>
                      <a:pt x="39" y="630"/>
                    </a:lnTo>
                    <a:lnTo>
                      <a:pt x="45" y="643"/>
                    </a:lnTo>
                    <a:lnTo>
                      <a:pt x="45" y="624"/>
                    </a:lnTo>
                    <a:lnTo>
                      <a:pt x="45" y="643"/>
                    </a:lnTo>
                    <a:lnTo>
                      <a:pt x="52" y="637"/>
                    </a:lnTo>
                    <a:lnTo>
                      <a:pt x="52" y="643"/>
                    </a:lnTo>
                    <a:lnTo>
                      <a:pt x="52" y="630"/>
                    </a:lnTo>
                    <a:lnTo>
                      <a:pt x="58" y="637"/>
                    </a:lnTo>
                    <a:lnTo>
                      <a:pt x="58" y="617"/>
                    </a:lnTo>
                    <a:lnTo>
                      <a:pt x="58" y="637"/>
                    </a:lnTo>
                    <a:lnTo>
                      <a:pt x="64" y="630"/>
                    </a:lnTo>
                    <a:lnTo>
                      <a:pt x="64" y="637"/>
                    </a:lnTo>
                    <a:lnTo>
                      <a:pt x="71" y="630"/>
                    </a:lnTo>
                    <a:lnTo>
                      <a:pt x="71" y="643"/>
                    </a:lnTo>
                    <a:lnTo>
                      <a:pt x="71" y="624"/>
                    </a:lnTo>
                    <a:lnTo>
                      <a:pt x="77" y="630"/>
                    </a:lnTo>
                    <a:lnTo>
                      <a:pt x="77" y="637"/>
                    </a:lnTo>
                    <a:lnTo>
                      <a:pt x="77" y="630"/>
                    </a:lnTo>
                    <a:lnTo>
                      <a:pt x="84" y="643"/>
                    </a:lnTo>
                    <a:lnTo>
                      <a:pt x="84" y="630"/>
                    </a:lnTo>
                    <a:lnTo>
                      <a:pt x="90" y="630"/>
                    </a:lnTo>
                    <a:lnTo>
                      <a:pt x="90" y="624"/>
                    </a:lnTo>
                    <a:lnTo>
                      <a:pt x="90" y="637"/>
                    </a:lnTo>
                    <a:lnTo>
                      <a:pt x="96" y="630"/>
                    </a:lnTo>
                    <a:lnTo>
                      <a:pt x="96" y="637"/>
                    </a:lnTo>
                    <a:lnTo>
                      <a:pt x="96" y="624"/>
                    </a:lnTo>
                    <a:lnTo>
                      <a:pt x="103" y="630"/>
                    </a:lnTo>
                    <a:lnTo>
                      <a:pt x="103" y="624"/>
                    </a:lnTo>
                    <a:lnTo>
                      <a:pt x="109" y="630"/>
                    </a:lnTo>
                    <a:lnTo>
                      <a:pt x="109" y="637"/>
                    </a:lnTo>
                    <a:lnTo>
                      <a:pt x="109" y="624"/>
                    </a:lnTo>
                    <a:lnTo>
                      <a:pt x="109" y="630"/>
                    </a:lnTo>
                    <a:lnTo>
                      <a:pt x="116" y="630"/>
                    </a:lnTo>
                    <a:lnTo>
                      <a:pt x="116" y="624"/>
                    </a:lnTo>
                    <a:lnTo>
                      <a:pt x="122" y="630"/>
                    </a:lnTo>
                    <a:lnTo>
                      <a:pt x="122" y="637"/>
                    </a:lnTo>
                    <a:lnTo>
                      <a:pt x="122" y="630"/>
                    </a:lnTo>
                    <a:lnTo>
                      <a:pt x="129" y="630"/>
                    </a:lnTo>
                    <a:lnTo>
                      <a:pt x="129" y="617"/>
                    </a:lnTo>
                    <a:lnTo>
                      <a:pt x="129" y="630"/>
                    </a:lnTo>
                    <a:lnTo>
                      <a:pt x="135" y="624"/>
                    </a:lnTo>
                    <a:lnTo>
                      <a:pt x="135" y="643"/>
                    </a:lnTo>
                    <a:lnTo>
                      <a:pt x="135" y="630"/>
                    </a:lnTo>
                    <a:lnTo>
                      <a:pt x="141" y="624"/>
                    </a:lnTo>
                    <a:lnTo>
                      <a:pt x="141" y="617"/>
                    </a:lnTo>
                    <a:lnTo>
                      <a:pt x="141" y="643"/>
                    </a:lnTo>
                    <a:lnTo>
                      <a:pt x="148" y="637"/>
                    </a:lnTo>
                    <a:lnTo>
                      <a:pt x="148" y="624"/>
                    </a:lnTo>
                    <a:lnTo>
                      <a:pt x="148" y="630"/>
                    </a:lnTo>
                    <a:lnTo>
                      <a:pt x="154" y="637"/>
                    </a:lnTo>
                    <a:lnTo>
                      <a:pt x="154" y="630"/>
                    </a:lnTo>
                    <a:lnTo>
                      <a:pt x="161" y="624"/>
                    </a:lnTo>
                    <a:lnTo>
                      <a:pt x="161" y="637"/>
                    </a:lnTo>
                    <a:lnTo>
                      <a:pt x="161" y="617"/>
                    </a:lnTo>
                    <a:lnTo>
                      <a:pt x="161" y="624"/>
                    </a:lnTo>
                    <a:lnTo>
                      <a:pt x="167" y="624"/>
                    </a:lnTo>
                    <a:lnTo>
                      <a:pt x="167" y="630"/>
                    </a:lnTo>
                    <a:lnTo>
                      <a:pt x="167" y="624"/>
                    </a:lnTo>
                    <a:lnTo>
                      <a:pt x="174" y="630"/>
                    </a:lnTo>
                    <a:lnTo>
                      <a:pt x="174" y="637"/>
                    </a:lnTo>
                    <a:lnTo>
                      <a:pt x="180" y="637"/>
                    </a:lnTo>
                    <a:lnTo>
                      <a:pt x="180" y="630"/>
                    </a:lnTo>
                    <a:lnTo>
                      <a:pt x="180" y="637"/>
                    </a:lnTo>
                    <a:lnTo>
                      <a:pt x="186" y="643"/>
                    </a:lnTo>
                    <a:lnTo>
                      <a:pt x="186" y="630"/>
                    </a:lnTo>
                    <a:lnTo>
                      <a:pt x="193" y="630"/>
                    </a:lnTo>
                    <a:lnTo>
                      <a:pt x="193" y="624"/>
                    </a:lnTo>
                    <a:lnTo>
                      <a:pt x="193" y="637"/>
                    </a:lnTo>
                    <a:lnTo>
                      <a:pt x="199" y="637"/>
                    </a:lnTo>
                    <a:lnTo>
                      <a:pt x="199" y="630"/>
                    </a:lnTo>
                    <a:lnTo>
                      <a:pt x="206" y="637"/>
                    </a:lnTo>
                    <a:lnTo>
                      <a:pt x="206" y="643"/>
                    </a:lnTo>
                    <a:lnTo>
                      <a:pt x="206" y="630"/>
                    </a:lnTo>
                    <a:lnTo>
                      <a:pt x="212" y="624"/>
                    </a:lnTo>
                    <a:lnTo>
                      <a:pt x="212" y="643"/>
                    </a:lnTo>
                    <a:lnTo>
                      <a:pt x="212" y="630"/>
                    </a:lnTo>
                    <a:lnTo>
                      <a:pt x="218" y="630"/>
                    </a:lnTo>
                    <a:lnTo>
                      <a:pt x="218" y="637"/>
                    </a:lnTo>
                    <a:lnTo>
                      <a:pt x="225" y="630"/>
                    </a:lnTo>
                    <a:lnTo>
                      <a:pt x="225" y="643"/>
                    </a:lnTo>
                    <a:lnTo>
                      <a:pt x="225" y="637"/>
                    </a:lnTo>
                    <a:lnTo>
                      <a:pt x="231" y="630"/>
                    </a:lnTo>
                    <a:lnTo>
                      <a:pt x="231" y="643"/>
                    </a:lnTo>
                    <a:lnTo>
                      <a:pt x="238" y="643"/>
                    </a:lnTo>
                    <a:lnTo>
                      <a:pt x="238" y="630"/>
                    </a:lnTo>
                    <a:lnTo>
                      <a:pt x="244" y="624"/>
                    </a:lnTo>
                    <a:lnTo>
                      <a:pt x="244" y="637"/>
                    </a:lnTo>
                    <a:lnTo>
                      <a:pt x="251" y="637"/>
                    </a:lnTo>
                    <a:lnTo>
                      <a:pt x="257" y="630"/>
                    </a:lnTo>
                    <a:lnTo>
                      <a:pt x="257" y="637"/>
                    </a:lnTo>
                    <a:lnTo>
                      <a:pt x="263" y="630"/>
                    </a:lnTo>
                    <a:lnTo>
                      <a:pt x="263" y="637"/>
                    </a:lnTo>
                    <a:lnTo>
                      <a:pt x="263" y="630"/>
                    </a:lnTo>
                    <a:lnTo>
                      <a:pt x="270" y="630"/>
                    </a:lnTo>
                    <a:lnTo>
                      <a:pt x="270" y="643"/>
                    </a:lnTo>
                    <a:lnTo>
                      <a:pt x="270" y="637"/>
                    </a:lnTo>
                    <a:lnTo>
                      <a:pt x="276" y="637"/>
                    </a:lnTo>
                    <a:lnTo>
                      <a:pt x="276" y="624"/>
                    </a:lnTo>
                    <a:lnTo>
                      <a:pt x="283" y="630"/>
                    </a:lnTo>
                    <a:lnTo>
                      <a:pt x="283" y="643"/>
                    </a:lnTo>
                    <a:lnTo>
                      <a:pt x="289" y="637"/>
                    </a:lnTo>
                    <a:lnTo>
                      <a:pt x="296" y="630"/>
                    </a:lnTo>
                    <a:lnTo>
                      <a:pt x="296" y="637"/>
                    </a:lnTo>
                    <a:lnTo>
                      <a:pt x="302" y="637"/>
                    </a:lnTo>
                    <a:lnTo>
                      <a:pt x="302" y="630"/>
                    </a:lnTo>
                    <a:lnTo>
                      <a:pt x="308" y="643"/>
                    </a:lnTo>
                    <a:lnTo>
                      <a:pt x="308" y="637"/>
                    </a:lnTo>
                    <a:lnTo>
                      <a:pt x="315" y="630"/>
                    </a:lnTo>
                    <a:lnTo>
                      <a:pt x="315" y="643"/>
                    </a:lnTo>
                    <a:lnTo>
                      <a:pt x="321" y="630"/>
                    </a:lnTo>
                    <a:lnTo>
                      <a:pt x="328" y="637"/>
                    </a:lnTo>
                    <a:lnTo>
                      <a:pt x="328" y="630"/>
                    </a:lnTo>
                    <a:lnTo>
                      <a:pt x="334" y="630"/>
                    </a:lnTo>
                    <a:lnTo>
                      <a:pt x="334" y="637"/>
                    </a:lnTo>
                    <a:lnTo>
                      <a:pt x="334" y="579"/>
                    </a:lnTo>
                    <a:lnTo>
                      <a:pt x="334" y="585"/>
                    </a:lnTo>
                    <a:lnTo>
                      <a:pt x="341" y="605"/>
                    </a:lnTo>
                    <a:lnTo>
                      <a:pt x="341" y="630"/>
                    </a:lnTo>
                    <a:lnTo>
                      <a:pt x="347" y="624"/>
                    </a:lnTo>
                    <a:lnTo>
                      <a:pt x="347" y="643"/>
                    </a:lnTo>
                    <a:lnTo>
                      <a:pt x="347" y="637"/>
                    </a:lnTo>
                    <a:lnTo>
                      <a:pt x="353" y="637"/>
                    </a:lnTo>
                    <a:lnTo>
                      <a:pt x="360" y="637"/>
                    </a:lnTo>
                    <a:lnTo>
                      <a:pt x="360" y="630"/>
                    </a:lnTo>
                    <a:lnTo>
                      <a:pt x="360" y="637"/>
                    </a:lnTo>
                    <a:lnTo>
                      <a:pt x="366" y="630"/>
                    </a:lnTo>
                    <a:lnTo>
                      <a:pt x="366" y="643"/>
                    </a:lnTo>
                    <a:lnTo>
                      <a:pt x="366" y="617"/>
                    </a:lnTo>
                    <a:lnTo>
                      <a:pt x="373" y="617"/>
                    </a:lnTo>
                    <a:lnTo>
                      <a:pt x="373" y="630"/>
                    </a:lnTo>
                    <a:lnTo>
                      <a:pt x="373" y="624"/>
                    </a:lnTo>
                    <a:lnTo>
                      <a:pt x="379" y="637"/>
                    </a:lnTo>
                    <a:lnTo>
                      <a:pt x="385" y="643"/>
                    </a:lnTo>
                    <a:lnTo>
                      <a:pt x="385" y="630"/>
                    </a:lnTo>
                    <a:lnTo>
                      <a:pt x="385" y="637"/>
                    </a:lnTo>
                    <a:lnTo>
                      <a:pt x="392" y="637"/>
                    </a:lnTo>
                    <a:lnTo>
                      <a:pt x="392" y="643"/>
                    </a:lnTo>
                    <a:lnTo>
                      <a:pt x="392" y="637"/>
                    </a:lnTo>
                    <a:lnTo>
                      <a:pt x="398" y="630"/>
                    </a:lnTo>
                    <a:lnTo>
                      <a:pt x="398" y="624"/>
                    </a:lnTo>
                    <a:lnTo>
                      <a:pt x="398" y="630"/>
                    </a:lnTo>
                    <a:lnTo>
                      <a:pt x="405" y="637"/>
                    </a:lnTo>
                    <a:lnTo>
                      <a:pt x="405" y="624"/>
                    </a:lnTo>
                    <a:lnTo>
                      <a:pt x="405" y="637"/>
                    </a:lnTo>
                    <a:lnTo>
                      <a:pt x="411" y="630"/>
                    </a:lnTo>
                    <a:lnTo>
                      <a:pt x="411" y="637"/>
                    </a:lnTo>
                    <a:lnTo>
                      <a:pt x="418" y="637"/>
                    </a:lnTo>
                    <a:lnTo>
                      <a:pt x="418" y="630"/>
                    </a:lnTo>
                    <a:lnTo>
                      <a:pt x="418" y="637"/>
                    </a:lnTo>
                    <a:lnTo>
                      <a:pt x="424" y="624"/>
                    </a:lnTo>
                    <a:lnTo>
                      <a:pt x="424" y="630"/>
                    </a:lnTo>
                    <a:lnTo>
                      <a:pt x="424" y="624"/>
                    </a:lnTo>
                    <a:lnTo>
                      <a:pt x="430" y="624"/>
                    </a:lnTo>
                    <a:lnTo>
                      <a:pt x="430" y="630"/>
                    </a:lnTo>
                    <a:lnTo>
                      <a:pt x="437" y="630"/>
                    </a:lnTo>
                    <a:lnTo>
                      <a:pt x="437" y="637"/>
                    </a:lnTo>
                    <a:lnTo>
                      <a:pt x="437" y="630"/>
                    </a:lnTo>
                    <a:lnTo>
                      <a:pt x="443" y="630"/>
                    </a:lnTo>
                    <a:lnTo>
                      <a:pt x="443" y="637"/>
                    </a:lnTo>
                    <a:lnTo>
                      <a:pt x="450" y="643"/>
                    </a:lnTo>
                    <a:lnTo>
                      <a:pt x="450" y="617"/>
                    </a:lnTo>
                    <a:lnTo>
                      <a:pt x="456" y="630"/>
                    </a:lnTo>
                    <a:lnTo>
                      <a:pt x="456" y="637"/>
                    </a:lnTo>
                    <a:lnTo>
                      <a:pt x="463" y="630"/>
                    </a:lnTo>
                    <a:lnTo>
                      <a:pt x="463" y="637"/>
                    </a:lnTo>
                    <a:lnTo>
                      <a:pt x="463" y="630"/>
                    </a:lnTo>
                    <a:lnTo>
                      <a:pt x="469" y="630"/>
                    </a:lnTo>
                    <a:lnTo>
                      <a:pt x="469" y="637"/>
                    </a:lnTo>
                    <a:lnTo>
                      <a:pt x="469" y="630"/>
                    </a:lnTo>
                    <a:lnTo>
                      <a:pt x="475" y="624"/>
                    </a:lnTo>
                    <a:lnTo>
                      <a:pt x="475" y="630"/>
                    </a:lnTo>
                    <a:lnTo>
                      <a:pt x="482" y="637"/>
                    </a:lnTo>
                    <a:lnTo>
                      <a:pt x="482" y="630"/>
                    </a:lnTo>
                    <a:lnTo>
                      <a:pt x="482" y="637"/>
                    </a:lnTo>
                    <a:lnTo>
                      <a:pt x="488" y="630"/>
                    </a:lnTo>
                    <a:lnTo>
                      <a:pt x="488" y="637"/>
                    </a:lnTo>
                    <a:lnTo>
                      <a:pt x="488" y="624"/>
                    </a:lnTo>
                    <a:lnTo>
                      <a:pt x="488" y="630"/>
                    </a:lnTo>
                    <a:lnTo>
                      <a:pt x="495" y="630"/>
                    </a:lnTo>
                    <a:lnTo>
                      <a:pt x="495" y="637"/>
                    </a:lnTo>
                    <a:lnTo>
                      <a:pt x="495" y="630"/>
                    </a:lnTo>
                    <a:lnTo>
                      <a:pt x="501" y="637"/>
                    </a:lnTo>
                    <a:lnTo>
                      <a:pt x="501" y="630"/>
                    </a:lnTo>
                    <a:lnTo>
                      <a:pt x="501" y="637"/>
                    </a:lnTo>
                    <a:lnTo>
                      <a:pt x="501" y="617"/>
                    </a:lnTo>
                    <a:lnTo>
                      <a:pt x="507" y="624"/>
                    </a:lnTo>
                    <a:lnTo>
                      <a:pt x="507" y="630"/>
                    </a:lnTo>
                    <a:lnTo>
                      <a:pt x="507" y="617"/>
                    </a:lnTo>
                    <a:lnTo>
                      <a:pt x="507" y="624"/>
                    </a:lnTo>
                    <a:lnTo>
                      <a:pt x="514" y="624"/>
                    </a:lnTo>
                    <a:lnTo>
                      <a:pt x="514" y="637"/>
                    </a:lnTo>
                    <a:lnTo>
                      <a:pt x="520" y="630"/>
                    </a:lnTo>
                    <a:lnTo>
                      <a:pt x="520" y="624"/>
                    </a:lnTo>
                    <a:lnTo>
                      <a:pt x="520" y="637"/>
                    </a:lnTo>
                    <a:lnTo>
                      <a:pt x="527" y="630"/>
                    </a:lnTo>
                    <a:lnTo>
                      <a:pt x="533" y="617"/>
                    </a:lnTo>
                    <a:lnTo>
                      <a:pt x="533" y="624"/>
                    </a:lnTo>
                    <a:lnTo>
                      <a:pt x="540" y="617"/>
                    </a:lnTo>
                    <a:lnTo>
                      <a:pt x="540" y="611"/>
                    </a:lnTo>
                    <a:lnTo>
                      <a:pt x="540" y="617"/>
                    </a:lnTo>
                    <a:lnTo>
                      <a:pt x="546" y="617"/>
                    </a:lnTo>
                    <a:lnTo>
                      <a:pt x="546" y="624"/>
                    </a:lnTo>
                    <a:lnTo>
                      <a:pt x="546" y="617"/>
                    </a:lnTo>
                    <a:lnTo>
                      <a:pt x="552" y="611"/>
                    </a:lnTo>
                    <a:lnTo>
                      <a:pt x="552" y="624"/>
                    </a:lnTo>
                    <a:lnTo>
                      <a:pt x="552" y="611"/>
                    </a:lnTo>
                    <a:lnTo>
                      <a:pt x="559" y="592"/>
                    </a:lnTo>
                    <a:lnTo>
                      <a:pt x="559" y="0"/>
                    </a:lnTo>
                    <a:lnTo>
                      <a:pt x="559" y="51"/>
                    </a:lnTo>
                    <a:lnTo>
                      <a:pt x="565" y="283"/>
                    </a:lnTo>
                    <a:lnTo>
                      <a:pt x="565" y="617"/>
                    </a:lnTo>
                    <a:lnTo>
                      <a:pt x="572" y="624"/>
                    </a:lnTo>
                    <a:lnTo>
                      <a:pt x="572" y="630"/>
                    </a:lnTo>
                    <a:lnTo>
                      <a:pt x="578" y="630"/>
                    </a:lnTo>
                    <a:lnTo>
                      <a:pt x="578" y="637"/>
                    </a:lnTo>
                    <a:lnTo>
                      <a:pt x="578" y="630"/>
                    </a:lnTo>
                    <a:lnTo>
                      <a:pt x="585" y="624"/>
                    </a:lnTo>
                    <a:lnTo>
                      <a:pt x="585" y="605"/>
                    </a:lnTo>
                    <a:lnTo>
                      <a:pt x="591" y="605"/>
                    </a:lnTo>
                    <a:lnTo>
                      <a:pt x="591" y="598"/>
                    </a:lnTo>
                    <a:lnTo>
                      <a:pt x="591" y="605"/>
                    </a:lnTo>
                    <a:lnTo>
                      <a:pt x="597" y="605"/>
                    </a:lnTo>
                    <a:lnTo>
                      <a:pt x="597" y="624"/>
                    </a:lnTo>
                    <a:lnTo>
                      <a:pt x="604" y="617"/>
                    </a:lnTo>
                    <a:lnTo>
                      <a:pt x="604" y="598"/>
                    </a:lnTo>
                    <a:lnTo>
                      <a:pt x="610" y="605"/>
                    </a:lnTo>
                    <a:lnTo>
                      <a:pt x="610" y="630"/>
                    </a:lnTo>
                    <a:lnTo>
                      <a:pt x="617" y="630"/>
                    </a:lnTo>
                    <a:lnTo>
                      <a:pt x="617" y="637"/>
                    </a:lnTo>
                    <a:lnTo>
                      <a:pt x="617" y="624"/>
                    </a:lnTo>
                    <a:lnTo>
                      <a:pt x="617" y="630"/>
                    </a:lnTo>
                    <a:lnTo>
                      <a:pt x="623" y="624"/>
                    </a:lnTo>
                    <a:lnTo>
                      <a:pt x="623" y="630"/>
                    </a:lnTo>
                    <a:lnTo>
                      <a:pt x="630" y="637"/>
                    </a:lnTo>
                    <a:lnTo>
                      <a:pt x="630" y="624"/>
                    </a:lnTo>
                    <a:lnTo>
                      <a:pt x="630" y="630"/>
                    </a:lnTo>
                    <a:lnTo>
                      <a:pt x="636" y="630"/>
                    </a:lnTo>
                    <a:lnTo>
                      <a:pt x="636" y="624"/>
                    </a:lnTo>
                    <a:lnTo>
                      <a:pt x="636" y="630"/>
                    </a:lnTo>
                    <a:lnTo>
                      <a:pt x="642" y="624"/>
                    </a:lnTo>
                    <a:lnTo>
                      <a:pt x="642" y="617"/>
                    </a:lnTo>
                    <a:lnTo>
                      <a:pt x="649" y="617"/>
                    </a:lnTo>
                    <a:lnTo>
                      <a:pt x="649" y="637"/>
                    </a:lnTo>
                    <a:lnTo>
                      <a:pt x="649" y="630"/>
                    </a:lnTo>
                    <a:lnTo>
                      <a:pt x="655" y="630"/>
                    </a:lnTo>
                    <a:lnTo>
                      <a:pt x="655" y="637"/>
                    </a:lnTo>
                    <a:lnTo>
                      <a:pt x="655" y="624"/>
                    </a:lnTo>
                    <a:lnTo>
                      <a:pt x="655" y="630"/>
                    </a:lnTo>
                    <a:lnTo>
                      <a:pt x="662" y="630"/>
                    </a:lnTo>
                    <a:lnTo>
                      <a:pt x="668" y="624"/>
                    </a:lnTo>
                    <a:lnTo>
                      <a:pt x="674" y="630"/>
                    </a:lnTo>
                    <a:lnTo>
                      <a:pt x="674" y="637"/>
                    </a:lnTo>
                    <a:lnTo>
                      <a:pt x="681" y="630"/>
                    </a:lnTo>
                    <a:lnTo>
                      <a:pt x="687" y="637"/>
                    </a:lnTo>
                    <a:lnTo>
                      <a:pt x="687" y="630"/>
                    </a:lnTo>
                    <a:lnTo>
                      <a:pt x="694" y="624"/>
                    </a:lnTo>
                    <a:lnTo>
                      <a:pt x="694" y="637"/>
                    </a:lnTo>
                    <a:lnTo>
                      <a:pt x="700" y="630"/>
                    </a:lnTo>
                    <a:lnTo>
                      <a:pt x="700" y="624"/>
                    </a:lnTo>
                    <a:lnTo>
                      <a:pt x="700" y="630"/>
                    </a:lnTo>
                    <a:lnTo>
                      <a:pt x="707" y="637"/>
                    </a:lnTo>
                    <a:lnTo>
                      <a:pt x="707" y="643"/>
                    </a:lnTo>
                    <a:lnTo>
                      <a:pt x="707" y="630"/>
                    </a:lnTo>
                    <a:lnTo>
                      <a:pt x="713" y="624"/>
                    </a:lnTo>
                    <a:lnTo>
                      <a:pt x="713" y="637"/>
                    </a:lnTo>
                    <a:lnTo>
                      <a:pt x="719" y="630"/>
                    </a:lnTo>
                    <a:lnTo>
                      <a:pt x="726" y="637"/>
                    </a:lnTo>
                    <a:lnTo>
                      <a:pt x="732" y="624"/>
                    </a:lnTo>
                    <a:lnTo>
                      <a:pt x="732" y="617"/>
                    </a:lnTo>
                    <a:lnTo>
                      <a:pt x="732" y="630"/>
                    </a:lnTo>
                    <a:lnTo>
                      <a:pt x="739" y="637"/>
                    </a:lnTo>
                    <a:lnTo>
                      <a:pt x="739" y="624"/>
                    </a:lnTo>
                    <a:lnTo>
                      <a:pt x="739" y="630"/>
                    </a:lnTo>
                    <a:lnTo>
                      <a:pt x="745" y="630"/>
                    </a:lnTo>
                    <a:lnTo>
                      <a:pt x="745" y="637"/>
                    </a:lnTo>
                    <a:lnTo>
                      <a:pt x="752" y="630"/>
                    </a:lnTo>
                    <a:lnTo>
                      <a:pt x="752" y="624"/>
                    </a:lnTo>
                    <a:lnTo>
                      <a:pt x="758" y="630"/>
                    </a:lnTo>
                    <a:lnTo>
                      <a:pt x="758" y="637"/>
                    </a:lnTo>
                    <a:lnTo>
                      <a:pt x="764" y="637"/>
                    </a:lnTo>
                    <a:lnTo>
                      <a:pt x="764" y="624"/>
                    </a:lnTo>
                    <a:lnTo>
                      <a:pt x="764" y="630"/>
                    </a:lnTo>
                    <a:lnTo>
                      <a:pt x="771" y="617"/>
                    </a:lnTo>
                    <a:lnTo>
                      <a:pt x="771" y="624"/>
                    </a:lnTo>
                    <a:lnTo>
                      <a:pt x="771" y="617"/>
                    </a:lnTo>
                    <a:lnTo>
                      <a:pt x="777" y="624"/>
                    </a:lnTo>
                    <a:lnTo>
                      <a:pt x="777" y="617"/>
                    </a:lnTo>
                    <a:lnTo>
                      <a:pt x="784" y="624"/>
                    </a:lnTo>
                    <a:lnTo>
                      <a:pt x="784" y="617"/>
                    </a:lnTo>
                    <a:lnTo>
                      <a:pt x="790" y="540"/>
                    </a:lnTo>
                    <a:lnTo>
                      <a:pt x="790" y="444"/>
                    </a:lnTo>
                    <a:lnTo>
                      <a:pt x="790" y="540"/>
                    </a:lnTo>
                    <a:lnTo>
                      <a:pt x="797" y="592"/>
                    </a:lnTo>
                    <a:lnTo>
                      <a:pt x="797" y="630"/>
                    </a:lnTo>
                    <a:lnTo>
                      <a:pt x="803" y="637"/>
                    </a:lnTo>
                    <a:lnTo>
                      <a:pt x="803" y="630"/>
                    </a:lnTo>
                    <a:lnTo>
                      <a:pt x="803" y="637"/>
                    </a:lnTo>
                    <a:lnTo>
                      <a:pt x="809" y="637"/>
                    </a:lnTo>
                    <a:lnTo>
                      <a:pt x="809" y="624"/>
                    </a:lnTo>
                    <a:lnTo>
                      <a:pt x="809" y="637"/>
                    </a:lnTo>
                    <a:lnTo>
                      <a:pt x="816" y="630"/>
                    </a:lnTo>
                    <a:lnTo>
                      <a:pt x="816" y="617"/>
                    </a:lnTo>
                    <a:lnTo>
                      <a:pt x="822" y="624"/>
                    </a:lnTo>
                    <a:lnTo>
                      <a:pt x="822" y="630"/>
                    </a:lnTo>
                    <a:lnTo>
                      <a:pt x="829" y="630"/>
                    </a:lnTo>
                    <a:lnTo>
                      <a:pt x="829" y="624"/>
                    </a:lnTo>
                    <a:lnTo>
                      <a:pt x="829" y="630"/>
                    </a:lnTo>
                    <a:lnTo>
                      <a:pt x="835" y="637"/>
                    </a:lnTo>
                    <a:lnTo>
                      <a:pt x="835" y="630"/>
                    </a:lnTo>
                    <a:lnTo>
                      <a:pt x="841" y="630"/>
                    </a:lnTo>
                    <a:lnTo>
                      <a:pt x="841" y="637"/>
                    </a:lnTo>
                    <a:lnTo>
                      <a:pt x="848" y="637"/>
                    </a:lnTo>
                    <a:lnTo>
                      <a:pt x="848" y="630"/>
                    </a:lnTo>
                    <a:lnTo>
                      <a:pt x="848" y="637"/>
                    </a:lnTo>
                    <a:lnTo>
                      <a:pt x="854" y="637"/>
                    </a:lnTo>
                    <a:lnTo>
                      <a:pt x="854" y="643"/>
                    </a:lnTo>
                    <a:lnTo>
                      <a:pt x="861" y="637"/>
                    </a:lnTo>
                    <a:lnTo>
                      <a:pt x="861" y="630"/>
                    </a:lnTo>
                    <a:lnTo>
                      <a:pt x="861" y="637"/>
                    </a:lnTo>
                    <a:lnTo>
                      <a:pt x="867" y="637"/>
                    </a:lnTo>
                    <a:lnTo>
                      <a:pt x="874" y="637"/>
                    </a:lnTo>
                    <a:lnTo>
                      <a:pt x="874" y="630"/>
                    </a:lnTo>
                    <a:lnTo>
                      <a:pt x="880" y="637"/>
                    </a:lnTo>
                    <a:lnTo>
                      <a:pt x="880" y="630"/>
                    </a:lnTo>
                    <a:lnTo>
                      <a:pt x="880" y="637"/>
                    </a:lnTo>
                    <a:lnTo>
                      <a:pt x="886" y="630"/>
                    </a:lnTo>
                    <a:lnTo>
                      <a:pt x="886" y="637"/>
                    </a:lnTo>
                    <a:lnTo>
                      <a:pt x="886" y="624"/>
                    </a:lnTo>
                    <a:lnTo>
                      <a:pt x="893" y="630"/>
                    </a:lnTo>
                    <a:lnTo>
                      <a:pt x="893" y="637"/>
                    </a:lnTo>
                    <a:lnTo>
                      <a:pt x="899" y="637"/>
                    </a:lnTo>
                    <a:lnTo>
                      <a:pt x="899" y="630"/>
                    </a:lnTo>
                    <a:lnTo>
                      <a:pt x="906" y="630"/>
                    </a:lnTo>
                    <a:lnTo>
                      <a:pt x="906" y="643"/>
                    </a:lnTo>
                    <a:lnTo>
                      <a:pt x="912" y="643"/>
                    </a:lnTo>
                    <a:lnTo>
                      <a:pt x="912" y="630"/>
                    </a:lnTo>
                    <a:lnTo>
                      <a:pt x="919" y="630"/>
                    </a:lnTo>
                    <a:lnTo>
                      <a:pt x="919" y="637"/>
                    </a:lnTo>
                    <a:lnTo>
                      <a:pt x="925" y="630"/>
                    </a:lnTo>
                    <a:lnTo>
                      <a:pt x="925" y="637"/>
                    </a:lnTo>
                    <a:lnTo>
                      <a:pt x="925" y="630"/>
                    </a:lnTo>
                    <a:lnTo>
                      <a:pt x="931" y="637"/>
                    </a:lnTo>
                    <a:lnTo>
                      <a:pt x="931" y="643"/>
                    </a:lnTo>
                    <a:lnTo>
                      <a:pt x="931" y="630"/>
                    </a:lnTo>
                    <a:lnTo>
                      <a:pt x="938" y="630"/>
                    </a:lnTo>
                    <a:lnTo>
                      <a:pt x="938" y="637"/>
                    </a:lnTo>
                    <a:lnTo>
                      <a:pt x="944" y="630"/>
                    </a:lnTo>
                    <a:lnTo>
                      <a:pt x="944" y="637"/>
                    </a:lnTo>
                    <a:lnTo>
                      <a:pt x="944" y="624"/>
                    </a:lnTo>
                    <a:lnTo>
                      <a:pt x="944" y="630"/>
                    </a:lnTo>
                    <a:lnTo>
                      <a:pt x="951" y="624"/>
                    </a:lnTo>
                    <a:lnTo>
                      <a:pt x="951" y="637"/>
                    </a:lnTo>
                    <a:lnTo>
                      <a:pt x="957" y="630"/>
                    </a:lnTo>
                    <a:lnTo>
                      <a:pt x="957" y="637"/>
                    </a:lnTo>
                    <a:lnTo>
                      <a:pt x="957" y="630"/>
                    </a:lnTo>
                    <a:lnTo>
                      <a:pt x="963" y="637"/>
                    </a:lnTo>
                    <a:lnTo>
                      <a:pt x="963" y="630"/>
                    </a:lnTo>
                    <a:lnTo>
                      <a:pt x="970" y="630"/>
                    </a:lnTo>
                    <a:lnTo>
                      <a:pt x="970" y="585"/>
                    </a:lnTo>
                    <a:lnTo>
                      <a:pt x="970" y="592"/>
                    </a:lnTo>
                    <a:lnTo>
                      <a:pt x="976" y="611"/>
                    </a:lnTo>
                    <a:lnTo>
                      <a:pt x="976" y="630"/>
                    </a:lnTo>
                    <a:lnTo>
                      <a:pt x="983" y="637"/>
                    </a:lnTo>
                    <a:lnTo>
                      <a:pt x="983" y="630"/>
                    </a:lnTo>
                    <a:lnTo>
                      <a:pt x="989" y="637"/>
                    </a:lnTo>
                    <a:lnTo>
                      <a:pt x="989" y="630"/>
                    </a:lnTo>
                    <a:lnTo>
                      <a:pt x="996" y="624"/>
                    </a:lnTo>
                    <a:lnTo>
                      <a:pt x="996" y="637"/>
                    </a:lnTo>
                    <a:lnTo>
                      <a:pt x="1002" y="630"/>
                    </a:lnTo>
                    <a:lnTo>
                      <a:pt x="1008" y="624"/>
                    </a:lnTo>
                    <a:lnTo>
                      <a:pt x="1008" y="637"/>
                    </a:lnTo>
                    <a:lnTo>
                      <a:pt x="1008" y="624"/>
                    </a:lnTo>
                    <a:lnTo>
                      <a:pt x="1015" y="637"/>
                    </a:lnTo>
                    <a:lnTo>
                      <a:pt x="1015" y="643"/>
                    </a:lnTo>
                    <a:lnTo>
                      <a:pt x="1015" y="637"/>
                    </a:lnTo>
                    <a:lnTo>
                      <a:pt x="1021" y="630"/>
                    </a:lnTo>
                    <a:lnTo>
                      <a:pt x="1028" y="637"/>
                    </a:lnTo>
                    <a:lnTo>
                      <a:pt x="1028" y="630"/>
                    </a:lnTo>
                    <a:lnTo>
                      <a:pt x="1034" y="637"/>
                    </a:lnTo>
                    <a:lnTo>
                      <a:pt x="1034" y="643"/>
                    </a:lnTo>
                    <a:lnTo>
                      <a:pt x="1034" y="637"/>
                    </a:lnTo>
                    <a:lnTo>
                      <a:pt x="1041" y="637"/>
                    </a:lnTo>
                    <a:lnTo>
                      <a:pt x="1047" y="637"/>
                    </a:lnTo>
                    <a:lnTo>
                      <a:pt x="1047" y="643"/>
                    </a:lnTo>
                    <a:lnTo>
                      <a:pt x="1047" y="637"/>
                    </a:lnTo>
                    <a:lnTo>
                      <a:pt x="1053" y="637"/>
                    </a:lnTo>
                    <a:lnTo>
                      <a:pt x="1053" y="630"/>
                    </a:lnTo>
                    <a:lnTo>
                      <a:pt x="1053" y="637"/>
                    </a:lnTo>
                    <a:lnTo>
                      <a:pt x="1060" y="630"/>
                    </a:lnTo>
                    <a:lnTo>
                      <a:pt x="1066" y="630"/>
                    </a:lnTo>
                    <a:lnTo>
                      <a:pt x="1066" y="637"/>
                    </a:lnTo>
                    <a:lnTo>
                      <a:pt x="1066" y="630"/>
                    </a:lnTo>
                    <a:lnTo>
                      <a:pt x="1073" y="637"/>
                    </a:lnTo>
                    <a:lnTo>
                      <a:pt x="1073" y="630"/>
                    </a:lnTo>
                    <a:lnTo>
                      <a:pt x="1079" y="637"/>
                    </a:lnTo>
                    <a:lnTo>
                      <a:pt x="1079" y="643"/>
                    </a:lnTo>
                    <a:lnTo>
                      <a:pt x="1086" y="643"/>
                    </a:lnTo>
                    <a:lnTo>
                      <a:pt x="1086" y="630"/>
                    </a:lnTo>
                    <a:lnTo>
                      <a:pt x="1092" y="630"/>
                    </a:lnTo>
                    <a:lnTo>
                      <a:pt x="1092" y="624"/>
                    </a:lnTo>
                    <a:lnTo>
                      <a:pt x="1092" y="630"/>
                    </a:lnTo>
                    <a:lnTo>
                      <a:pt x="1098" y="637"/>
                    </a:lnTo>
                    <a:lnTo>
                      <a:pt x="1098" y="624"/>
                    </a:lnTo>
                    <a:lnTo>
                      <a:pt x="1105" y="630"/>
                    </a:lnTo>
                    <a:lnTo>
                      <a:pt x="1105" y="637"/>
                    </a:lnTo>
                    <a:lnTo>
                      <a:pt x="1111" y="637"/>
                    </a:lnTo>
                    <a:lnTo>
                      <a:pt x="1111" y="630"/>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2" name="Line 90">
                <a:extLst>
                  <a:ext uri="{FF2B5EF4-FFF2-40B4-BE49-F238E27FC236}">
                    <a16:creationId xmlns:a16="http://schemas.microsoft.com/office/drawing/2014/main" id="{34E78E2C-C7B5-8C41-AC46-F198055CCE3A}"/>
                  </a:ext>
                </a:extLst>
              </p:cNvPr>
              <p:cNvSpPr>
                <a:spLocks noChangeShapeType="1"/>
              </p:cNvSpPr>
              <p:nvPr/>
            </p:nvSpPr>
            <p:spPr bwMode="auto">
              <a:xfrm>
                <a:off x="2493893" y="6021388"/>
                <a:ext cx="1597025"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3" name="Rectangle 91">
                <a:extLst>
                  <a:ext uri="{FF2B5EF4-FFF2-40B4-BE49-F238E27FC236}">
                    <a16:creationId xmlns:a16="http://schemas.microsoft.com/office/drawing/2014/main" id="{4C75DFD6-31C8-5B42-9796-456452E23C54}"/>
                  </a:ext>
                </a:extLst>
              </p:cNvPr>
              <p:cNvSpPr>
                <a:spLocks noChangeArrowheads="1"/>
              </p:cNvSpPr>
              <p:nvPr/>
            </p:nvSpPr>
            <p:spPr bwMode="auto">
              <a:xfrm>
                <a:off x="2382768" y="5953125"/>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54" name="Line 92">
                <a:extLst>
                  <a:ext uri="{FF2B5EF4-FFF2-40B4-BE49-F238E27FC236}">
                    <a16:creationId xmlns:a16="http://schemas.microsoft.com/office/drawing/2014/main" id="{10D26E65-86AE-3C4A-8601-DAC7E5F96563}"/>
                  </a:ext>
                </a:extLst>
              </p:cNvPr>
              <p:cNvSpPr>
                <a:spLocks noChangeShapeType="1"/>
              </p:cNvSpPr>
              <p:nvPr/>
            </p:nvSpPr>
            <p:spPr bwMode="auto">
              <a:xfrm>
                <a:off x="2493893" y="5670550"/>
                <a:ext cx="1597025"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5" name="Rectangle 93">
                <a:extLst>
                  <a:ext uri="{FF2B5EF4-FFF2-40B4-BE49-F238E27FC236}">
                    <a16:creationId xmlns:a16="http://schemas.microsoft.com/office/drawing/2014/main" id="{448102E6-29E2-B643-AB11-0D6BE6B1C888}"/>
                  </a:ext>
                </a:extLst>
              </p:cNvPr>
              <p:cNvSpPr>
                <a:spLocks noChangeArrowheads="1"/>
              </p:cNvSpPr>
              <p:nvPr/>
            </p:nvSpPr>
            <p:spPr bwMode="auto">
              <a:xfrm>
                <a:off x="2317681" y="5602288"/>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10</a:t>
                </a:r>
              </a:p>
            </p:txBody>
          </p:sp>
          <p:sp>
            <p:nvSpPr>
              <p:cNvPr id="56" name="Line 94">
                <a:extLst>
                  <a:ext uri="{FF2B5EF4-FFF2-40B4-BE49-F238E27FC236}">
                    <a16:creationId xmlns:a16="http://schemas.microsoft.com/office/drawing/2014/main" id="{8B9094B0-6585-9744-8F9F-A3FE37FDDEB3}"/>
                  </a:ext>
                </a:extLst>
              </p:cNvPr>
              <p:cNvSpPr>
                <a:spLocks noChangeShapeType="1"/>
              </p:cNvSpPr>
              <p:nvPr/>
            </p:nvSpPr>
            <p:spPr bwMode="auto">
              <a:xfrm>
                <a:off x="2493893" y="5311775"/>
                <a:ext cx="1597025"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7" name="Rectangle 95">
                <a:extLst>
                  <a:ext uri="{FF2B5EF4-FFF2-40B4-BE49-F238E27FC236}">
                    <a16:creationId xmlns:a16="http://schemas.microsoft.com/office/drawing/2014/main" id="{CC59E6C0-CE4A-AD49-9905-D49B6BD3F63D}"/>
                  </a:ext>
                </a:extLst>
              </p:cNvPr>
              <p:cNvSpPr>
                <a:spLocks noChangeArrowheads="1"/>
              </p:cNvSpPr>
              <p:nvPr/>
            </p:nvSpPr>
            <p:spPr bwMode="auto">
              <a:xfrm>
                <a:off x="2317681" y="5241925"/>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20</a:t>
                </a:r>
              </a:p>
            </p:txBody>
          </p:sp>
          <p:sp>
            <p:nvSpPr>
              <p:cNvPr id="58" name="Line 96">
                <a:extLst>
                  <a:ext uri="{FF2B5EF4-FFF2-40B4-BE49-F238E27FC236}">
                    <a16:creationId xmlns:a16="http://schemas.microsoft.com/office/drawing/2014/main" id="{79BBB9AD-523E-F148-864C-8D7E9478FD2F}"/>
                  </a:ext>
                </a:extLst>
              </p:cNvPr>
              <p:cNvSpPr>
                <a:spLocks noChangeShapeType="1"/>
              </p:cNvSpPr>
              <p:nvPr/>
            </p:nvSpPr>
            <p:spPr bwMode="auto">
              <a:xfrm flipV="1">
                <a:off x="2854256" y="5089525"/>
                <a:ext cx="1587"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59" name="Line 97">
                <a:extLst>
                  <a:ext uri="{FF2B5EF4-FFF2-40B4-BE49-F238E27FC236}">
                    <a16:creationId xmlns:a16="http://schemas.microsoft.com/office/drawing/2014/main" id="{D042D84D-A2E1-7D40-8837-763C2FC018BA}"/>
                  </a:ext>
                </a:extLst>
              </p:cNvPr>
              <p:cNvSpPr>
                <a:spLocks noChangeShapeType="1"/>
              </p:cNvSpPr>
              <p:nvPr/>
            </p:nvSpPr>
            <p:spPr bwMode="auto">
              <a:xfrm flipV="1">
                <a:off x="3287643" y="5089525"/>
                <a:ext cx="0"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0" name="Line 98">
                <a:extLst>
                  <a:ext uri="{FF2B5EF4-FFF2-40B4-BE49-F238E27FC236}">
                    <a16:creationId xmlns:a16="http://schemas.microsoft.com/office/drawing/2014/main" id="{7E0F9C53-DF9F-C943-AF02-59292E99FA2D}"/>
                  </a:ext>
                </a:extLst>
              </p:cNvPr>
              <p:cNvSpPr>
                <a:spLocks noChangeShapeType="1"/>
              </p:cNvSpPr>
              <p:nvPr/>
            </p:nvSpPr>
            <p:spPr bwMode="auto">
              <a:xfrm flipV="1">
                <a:off x="3730556" y="5089525"/>
                <a:ext cx="1587" cy="10429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1" name="Rectangle 99">
                <a:extLst>
                  <a:ext uri="{FF2B5EF4-FFF2-40B4-BE49-F238E27FC236}">
                    <a16:creationId xmlns:a16="http://schemas.microsoft.com/office/drawing/2014/main" id="{FEEDEA65-02A9-DE42-857D-7974ACC1D8EF}"/>
                  </a:ext>
                </a:extLst>
              </p:cNvPr>
              <p:cNvSpPr>
                <a:spLocks noChangeArrowheads="1"/>
              </p:cNvSpPr>
              <p:nvPr/>
            </p:nvSpPr>
            <p:spPr bwMode="auto">
              <a:xfrm>
                <a:off x="2493893" y="5089525"/>
                <a:ext cx="1597025" cy="1042988"/>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2" name="Freeform 100">
                <a:extLst>
                  <a:ext uri="{FF2B5EF4-FFF2-40B4-BE49-F238E27FC236}">
                    <a16:creationId xmlns:a16="http://schemas.microsoft.com/office/drawing/2014/main" id="{446F0697-5826-A64A-93A8-B784E3096EB8}"/>
                  </a:ext>
                </a:extLst>
              </p:cNvPr>
              <p:cNvSpPr>
                <a:spLocks/>
              </p:cNvSpPr>
              <p:nvPr/>
            </p:nvSpPr>
            <p:spPr bwMode="auto">
              <a:xfrm>
                <a:off x="2493893" y="5986463"/>
                <a:ext cx="1597025" cy="42862"/>
              </a:xfrm>
              <a:custGeom>
                <a:avLst/>
                <a:gdLst>
                  <a:gd name="T0" fmla="*/ 18687 w 1111"/>
                  <a:gd name="T1" fmla="*/ 26789 h 32"/>
                  <a:gd name="T2" fmla="*/ 56061 w 1111"/>
                  <a:gd name="T3" fmla="*/ 26789 h 32"/>
                  <a:gd name="T4" fmla="*/ 83373 w 1111"/>
                  <a:gd name="T5" fmla="*/ 26789 h 32"/>
                  <a:gd name="T6" fmla="*/ 110685 w 1111"/>
                  <a:gd name="T7" fmla="*/ 9376 h 32"/>
                  <a:gd name="T8" fmla="*/ 137997 w 1111"/>
                  <a:gd name="T9" fmla="*/ 9376 h 32"/>
                  <a:gd name="T10" fmla="*/ 166746 w 1111"/>
                  <a:gd name="T11" fmla="*/ 17413 h 32"/>
                  <a:gd name="T12" fmla="*/ 194058 w 1111"/>
                  <a:gd name="T13" fmla="*/ 9376 h 32"/>
                  <a:gd name="T14" fmla="*/ 221370 w 1111"/>
                  <a:gd name="T15" fmla="*/ 26789 h 32"/>
                  <a:gd name="T16" fmla="*/ 250119 w 1111"/>
                  <a:gd name="T17" fmla="*/ 26789 h 32"/>
                  <a:gd name="T18" fmla="*/ 286056 w 1111"/>
                  <a:gd name="T19" fmla="*/ 26789 h 32"/>
                  <a:gd name="T20" fmla="*/ 304743 w 1111"/>
                  <a:gd name="T21" fmla="*/ 26789 h 32"/>
                  <a:gd name="T22" fmla="*/ 342117 w 1111"/>
                  <a:gd name="T23" fmla="*/ 26789 h 32"/>
                  <a:gd name="T24" fmla="*/ 388116 w 1111"/>
                  <a:gd name="T25" fmla="*/ 26789 h 32"/>
                  <a:gd name="T26" fmla="*/ 406803 w 1111"/>
                  <a:gd name="T27" fmla="*/ 26789 h 32"/>
                  <a:gd name="T28" fmla="*/ 434115 w 1111"/>
                  <a:gd name="T29" fmla="*/ 42862 h 32"/>
                  <a:gd name="T30" fmla="*/ 461427 w 1111"/>
                  <a:gd name="T31" fmla="*/ 42862 h 32"/>
                  <a:gd name="T32" fmla="*/ 490176 w 1111"/>
                  <a:gd name="T33" fmla="*/ 42862 h 32"/>
                  <a:gd name="T34" fmla="*/ 507426 w 1111"/>
                  <a:gd name="T35" fmla="*/ 34825 h 32"/>
                  <a:gd name="T36" fmla="*/ 536175 w 1111"/>
                  <a:gd name="T37" fmla="*/ 9376 h 32"/>
                  <a:gd name="T38" fmla="*/ 563487 w 1111"/>
                  <a:gd name="T39" fmla="*/ 17413 h 32"/>
                  <a:gd name="T40" fmla="*/ 582174 w 1111"/>
                  <a:gd name="T41" fmla="*/ 26789 h 32"/>
                  <a:gd name="T42" fmla="*/ 609486 w 1111"/>
                  <a:gd name="T43" fmla="*/ 26789 h 32"/>
                  <a:gd name="T44" fmla="*/ 636797 w 1111"/>
                  <a:gd name="T45" fmla="*/ 26789 h 32"/>
                  <a:gd name="T46" fmla="*/ 655484 w 1111"/>
                  <a:gd name="T47" fmla="*/ 34825 h 32"/>
                  <a:gd name="T48" fmla="*/ 692859 w 1111"/>
                  <a:gd name="T49" fmla="*/ 34825 h 32"/>
                  <a:gd name="T50" fmla="*/ 711546 w 1111"/>
                  <a:gd name="T51" fmla="*/ 26789 h 32"/>
                  <a:gd name="T52" fmla="*/ 728795 w 1111"/>
                  <a:gd name="T53" fmla="*/ 42862 h 32"/>
                  <a:gd name="T54" fmla="*/ 757545 w 1111"/>
                  <a:gd name="T55" fmla="*/ 34825 h 32"/>
                  <a:gd name="T56" fmla="*/ 776232 w 1111"/>
                  <a:gd name="T57" fmla="*/ 42862 h 32"/>
                  <a:gd name="T58" fmla="*/ 803544 w 1111"/>
                  <a:gd name="T59" fmla="*/ 42862 h 32"/>
                  <a:gd name="T60" fmla="*/ 830855 w 1111"/>
                  <a:gd name="T61" fmla="*/ 34825 h 32"/>
                  <a:gd name="T62" fmla="*/ 849543 w 1111"/>
                  <a:gd name="T63" fmla="*/ 42862 h 32"/>
                  <a:gd name="T64" fmla="*/ 876854 w 1111"/>
                  <a:gd name="T65" fmla="*/ 34825 h 32"/>
                  <a:gd name="T66" fmla="*/ 905604 w 1111"/>
                  <a:gd name="T67" fmla="*/ 42862 h 32"/>
                  <a:gd name="T68" fmla="*/ 932916 w 1111"/>
                  <a:gd name="T69" fmla="*/ 34825 h 32"/>
                  <a:gd name="T70" fmla="*/ 960227 w 1111"/>
                  <a:gd name="T71" fmla="*/ 17413 h 32"/>
                  <a:gd name="T72" fmla="*/ 987539 w 1111"/>
                  <a:gd name="T73" fmla="*/ 34825 h 32"/>
                  <a:gd name="T74" fmla="*/ 1024913 w 1111"/>
                  <a:gd name="T75" fmla="*/ 34825 h 32"/>
                  <a:gd name="T76" fmla="*/ 1052225 w 1111"/>
                  <a:gd name="T77" fmla="*/ 42862 h 32"/>
                  <a:gd name="T78" fmla="*/ 1080974 w 1111"/>
                  <a:gd name="T79" fmla="*/ 26789 h 32"/>
                  <a:gd name="T80" fmla="*/ 1108286 w 1111"/>
                  <a:gd name="T81" fmla="*/ 26789 h 32"/>
                  <a:gd name="T82" fmla="*/ 1135598 w 1111"/>
                  <a:gd name="T83" fmla="*/ 34825 h 32"/>
                  <a:gd name="T84" fmla="*/ 1162910 w 1111"/>
                  <a:gd name="T85" fmla="*/ 42862 h 32"/>
                  <a:gd name="T86" fmla="*/ 1191659 w 1111"/>
                  <a:gd name="T87" fmla="*/ 34825 h 32"/>
                  <a:gd name="T88" fmla="*/ 1227596 w 1111"/>
                  <a:gd name="T89" fmla="*/ 42862 h 32"/>
                  <a:gd name="T90" fmla="*/ 1256345 w 1111"/>
                  <a:gd name="T91" fmla="*/ 42862 h 32"/>
                  <a:gd name="T92" fmla="*/ 1283657 w 1111"/>
                  <a:gd name="T93" fmla="*/ 34825 h 32"/>
                  <a:gd name="T94" fmla="*/ 1321031 w 1111"/>
                  <a:gd name="T95" fmla="*/ 42862 h 32"/>
                  <a:gd name="T96" fmla="*/ 1348343 w 1111"/>
                  <a:gd name="T97" fmla="*/ 34825 h 32"/>
                  <a:gd name="T98" fmla="*/ 1384280 w 1111"/>
                  <a:gd name="T99" fmla="*/ 34825 h 32"/>
                  <a:gd name="T100" fmla="*/ 1421654 w 1111"/>
                  <a:gd name="T101" fmla="*/ 34825 h 32"/>
                  <a:gd name="T102" fmla="*/ 1459028 w 1111"/>
                  <a:gd name="T103" fmla="*/ 26789 h 32"/>
                  <a:gd name="T104" fmla="*/ 1486340 w 1111"/>
                  <a:gd name="T105" fmla="*/ 34825 h 32"/>
                  <a:gd name="T106" fmla="*/ 1523714 w 1111"/>
                  <a:gd name="T107" fmla="*/ 26789 h 32"/>
                  <a:gd name="T108" fmla="*/ 1561088 w 1111"/>
                  <a:gd name="T109" fmla="*/ 26789 h 32"/>
                  <a:gd name="T110" fmla="*/ 1588400 w 1111"/>
                  <a:gd name="T111" fmla="*/ 34825 h 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1"/>
                  <a:gd name="T169" fmla="*/ 0 h 32"/>
                  <a:gd name="T170" fmla="*/ 1111 w 1111"/>
                  <a:gd name="T171" fmla="*/ 32 h 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1" h="32">
                    <a:moveTo>
                      <a:pt x="0" y="26"/>
                    </a:moveTo>
                    <a:lnTo>
                      <a:pt x="0" y="32"/>
                    </a:lnTo>
                    <a:lnTo>
                      <a:pt x="0" y="20"/>
                    </a:lnTo>
                    <a:lnTo>
                      <a:pt x="7" y="20"/>
                    </a:lnTo>
                    <a:lnTo>
                      <a:pt x="7" y="32"/>
                    </a:lnTo>
                    <a:lnTo>
                      <a:pt x="7" y="0"/>
                    </a:lnTo>
                    <a:lnTo>
                      <a:pt x="13" y="7"/>
                    </a:lnTo>
                    <a:lnTo>
                      <a:pt x="13" y="20"/>
                    </a:lnTo>
                    <a:lnTo>
                      <a:pt x="19" y="13"/>
                    </a:lnTo>
                    <a:lnTo>
                      <a:pt x="19" y="26"/>
                    </a:lnTo>
                    <a:lnTo>
                      <a:pt x="26" y="26"/>
                    </a:lnTo>
                    <a:lnTo>
                      <a:pt x="26" y="13"/>
                    </a:lnTo>
                    <a:lnTo>
                      <a:pt x="26" y="20"/>
                    </a:lnTo>
                    <a:lnTo>
                      <a:pt x="32" y="32"/>
                    </a:lnTo>
                    <a:lnTo>
                      <a:pt x="32" y="20"/>
                    </a:lnTo>
                    <a:lnTo>
                      <a:pt x="39" y="20"/>
                    </a:lnTo>
                    <a:lnTo>
                      <a:pt x="39" y="13"/>
                    </a:lnTo>
                    <a:lnTo>
                      <a:pt x="45" y="0"/>
                    </a:lnTo>
                    <a:lnTo>
                      <a:pt x="45" y="26"/>
                    </a:lnTo>
                    <a:lnTo>
                      <a:pt x="45" y="20"/>
                    </a:lnTo>
                    <a:lnTo>
                      <a:pt x="52" y="20"/>
                    </a:lnTo>
                    <a:lnTo>
                      <a:pt x="52" y="32"/>
                    </a:lnTo>
                    <a:lnTo>
                      <a:pt x="52" y="7"/>
                    </a:lnTo>
                    <a:lnTo>
                      <a:pt x="58" y="20"/>
                    </a:lnTo>
                    <a:lnTo>
                      <a:pt x="64" y="13"/>
                    </a:lnTo>
                    <a:lnTo>
                      <a:pt x="64" y="20"/>
                    </a:lnTo>
                    <a:lnTo>
                      <a:pt x="64" y="13"/>
                    </a:lnTo>
                    <a:lnTo>
                      <a:pt x="71" y="26"/>
                    </a:lnTo>
                    <a:lnTo>
                      <a:pt x="71" y="0"/>
                    </a:lnTo>
                    <a:lnTo>
                      <a:pt x="71" y="20"/>
                    </a:lnTo>
                    <a:lnTo>
                      <a:pt x="77" y="20"/>
                    </a:lnTo>
                    <a:lnTo>
                      <a:pt x="77" y="7"/>
                    </a:lnTo>
                    <a:lnTo>
                      <a:pt x="77" y="20"/>
                    </a:lnTo>
                    <a:lnTo>
                      <a:pt x="84" y="26"/>
                    </a:lnTo>
                    <a:lnTo>
                      <a:pt x="84" y="13"/>
                    </a:lnTo>
                    <a:lnTo>
                      <a:pt x="84" y="20"/>
                    </a:lnTo>
                    <a:lnTo>
                      <a:pt x="90" y="20"/>
                    </a:lnTo>
                    <a:lnTo>
                      <a:pt x="90" y="13"/>
                    </a:lnTo>
                    <a:lnTo>
                      <a:pt x="96" y="13"/>
                    </a:lnTo>
                    <a:lnTo>
                      <a:pt x="96" y="7"/>
                    </a:lnTo>
                    <a:lnTo>
                      <a:pt x="96" y="20"/>
                    </a:lnTo>
                    <a:lnTo>
                      <a:pt x="103" y="20"/>
                    </a:lnTo>
                    <a:lnTo>
                      <a:pt x="103" y="26"/>
                    </a:lnTo>
                    <a:lnTo>
                      <a:pt x="103" y="13"/>
                    </a:lnTo>
                    <a:lnTo>
                      <a:pt x="109" y="13"/>
                    </a:lnTo>
                    <a:lnTo>
                      <a:pt x="109" y="20"/>
                    </a:lnTo>
                    <a:lnTo>
                      <a:pt x="109" y="13"/>
                    </a:lnTo>
                    <a:lnTo>
                      <a:pt x="116" y="13"/>
                    </a:lnTo>
                    <a:lnTo>
                      <a:pt x="116" y="7"/>
                    </a:lnTo>
                    <a:lnTo>
                      <a:pt x="122" y="7"/>
                    </a:lnTo>
                    <a:lnTo>
                      <a:pt x="122" y="20"/>
                    </a:lnTo>
                    <a:lnTo>
                      <a:pt x="129" y="13"/>
                    </a:lnTo>
                    <a:lnTo>
                      <a:pt x="129" y="20"/>
                    </a:lnTo>
                    <a:lnTo>
                      <a:pt x="129" y="13"/>
                    </a:lnTo>
                    <a:lnTo>
                      <a:pt x="135" y="20"/>
                    </a:lnTo>
                    <a:lnTo>
                      <a:pt x="135" y="7"/>
                    </a:lnTo>
                    <a:lnTo>
                      <a:pt x="135" y="13"/>
                    </a:lnTo>
                    <a:lnTo>
                      <a:pt x="141" y="13"/>
                    </a:lnTo>
                    <a:lnTo>
                      <a:pt x="141" y="0"/>
                    </a:lnTo>
                    <a:lnTo>
                      <a:pt x="141" y="13"/>
                    </a:lnTo>
                    <a:lnTo>
                      <a:pt x="148" y="13"/>
                    </a:lnTo>
                    <a:lnTo>
                      <a:pt x="148" y="20"/>
                    </a:lnTo>
                    <a:lnTo>
                      <a:pt x="148" y="13"/>
                    </a:lnTo>
                    <a:lnTo>
                      <a:pt x="154" y="20"/>
                    </a:lnTo>
                    <a:lnTo>
                      <a:pt x="154" y="13"/>
                    </a:lnTo>
                    <a:lnTo>
                      <a:pt x="154" y="32"/>
                    </a:lnTo>
                    <a:lnTo>
                      <a:pt x="161" y="20"/>
                    </a:lnTo>
                    <a:lnTo>
                      <a:pt x="161" y="13"/>
                    </a:lnTo>
                    <a:lnTo>
                      <a:pt x="161" y="20"/>
                    </a:lnTo>
                    <a:lnTo>
                      <a:pt x="167" y="13"/>
                    </a:lnTo>
                    <a:lnTo>
                      <a:pt x="167" y="20"/>
                    </a:lnTo>
                    <a:lnTo>
                      <a:pt x="174" y="20"/>
                    </a:lnTo>
                    <a:lnTo>
                      <a:pt x="174" y="32"/>
                    </a:lnTo>
                    <a:lnTo>
                      <a:pt x="174" y="20"/>
                    </a:lnTo>
                    <a:lnTo>
                      <a:pt x="180" y="20"/>
                    </a:lnTo>
                    <a:lnTo>
                      <a:pt x="180" y="13"/>
                    </a:lnTo>
                    <a:lnTo>
                      <a:pt x="186" y="20"/>
                    </a:lnTo>
                    <a:lnTo>
                      <a:pt x="186" y="13"/>
                    </a:lnTo>
                    <a:lnTo>
                      <a:pt x="193" y="20"/>
                    </a:lnTo>
                    <a:lnTo>
                      <a:pt x="199" y="20"/>
                    </a:lnTo>
                    <a:lnTo>
                      <a:pt x="199" y="32"/>
                    </a:lnTo>
                    <a:lnTo>
                      <a:pt x="199" y="26"/>
                    </a:lnTo>
                    <a:lnTo>
                      <a:pt x="206" y="20"/>
                    </a:lnTo>
                    <a:lnTo>
                      <a:pt x="206" y="32"/>
                    </a:lnTo>
                    <a:lnTo>
                      <a:pt x="206" y="26"/>
                    </a:lnTo>
                    <a:lnTo>
                      <a:pt x="212" y="20"/>
                    </a:lnTo>
                    <a:lnTo>
                      <a:pt x="212" y="26"/>
                    </a:lnTo>
                    <a:lnTo>
                      <a:pt x="212" y="20"/>
                    </a:lnTo>
                    <a:lnTo>
                      <a:pt x="218" y="20"/>
                    </a:lnTo>
                    <a:lnTo>
                      <a:pt x="218" y="26"/>
                    </a:lnTo>
                    <a:lnTo>
                      <a:pt x="225" y="26"/>
                    </a:lnTo>
                    <a:lnTo>
                      <a:pt x="225" y="32"/>
                    </a:lnTo>
                    <a:lnTo>
                      <a:pt x="231" y="20"/>
                    </a:lnTo>
                    <a:lnTo>
                      <a:pt x="231" y="32"/>
                    </a:lnTo>
                    <a:lnTo>
                      <a:pt x="231" y="26"/>
                    </a:lnTo>
                    <a:lnTo>
                      <a:pt x="238" y="20"/>
                    </a:lnTo>
                    <a:lnTo>
                      <a:pt x="238" y="26"/>
                    </a:lnTo>
                    <a:lnTo>
                      <a:pt x="244" y="26"/>
                    </a:lnTo>
                    <a:lnTo>
                      <a:pt x="244" y="32"/>
                    </a:lnTo>
                    <a:lnTo>
                      <a:pt x="251" y="20"/>
                    </a:lnTo>
                    <a:lnTo>
                      <a:pt x="257" y="20"/>
                    </a:lnTo>
                    <a:lnTo>
                      <a:pt x="257" y="26"/>
                    </a:lnTo>
                    <a:lnTo>
                      <a:pt x="263" y="20"/>
                    </a:lnTo>
                    <a:lnTo>
                      <a:pt x="270" y="20"/>
                    </a:lnTo>
                    <a:lnTo>
                      <a:pt x="270" y="26"/>
                    </a:lnTo>
                    <a:lnTo>
                      <a:pt x="270" y="20"/>
                    </a:lnTo>
                    <a:lnTo>
                      <a:pt x="276" y="26"/>
                    </a:lnTo>
                    <a:lnTo>
                      <a:pt x="276" y="13"/>
                    </a:lnTo>
                    <a:lnTo>
                      <a:pt x="276" y="26"/>
                    </a:lnTo>
                    <a:lnTo>
                      <a:pt x="283" y="20"/>
                    </a:lnTo>
                    <a:lnTo>
                      <a:pt x="283" y="13"/>
                    </a:lnTo>
                    <a:lnTo>
                      <a:pt x="283" y="20"/>
                    </a:lnTo>
                    <a:lnTo>
                      <a:pt x="289" y="26"/>
                    </a:lnTo>
                    <a:lnTo>
                      <a:pt x="289" y="13"/>
                    </a:lnTo>
                    <a:lnTo>
                      <a:pt x="289" y="26"/>
                    </a:lnTo>
                    <a:lnTo>
                      <a:pt x="296" y="26"/>
                    </a:lnTo>
                    <a:lnTo>
                      <a:pt x="296" y="20"/>
                    </a:lnTo>
                    <a:lnTo>
                      <a:pt x="296" y="26"/>
                    </a:lnTo>
                    <a:lnTo>
                      <a:pt x="302" y="20"/>
                    </a:lnTo>
                    <a:lnTo>
                      <a:pt x="302" y="32"/>
                    </a:lnTo>
                    <a:lnTo>
                      <a:pt x="302" y="20"/>
                    </a:lnTo>
                    <a:lnTo>
                      <a:pt x="308" y="20"/>
                    </a:lnTo>
                    <a:lnTo>
                      <a:pt x="308" y="26"/>
                    </a:lnTo>
                    <a:lnTo>
                      <a:pt x="308" y="20"/>
                    </a:lnTo>
                    <a:lnTo>
                      <a:pt x="315" y="20"/>
                    </a:lnTo>
                    <a:lnTo>
                      <a:pt x="315" y="32"/>
                    </a:lnTo>
                    <a:lnTo>
                      <a:pt x="321" y="26"/>
                    </a:lnTo>
                    <a:lnTo>
                      <a:pt x="321" y="32"/>
                    </a:lnTo>
                    <a:lnTo>
                      <a:pt x="321" y="20"/>
                    </a:lnTo>
                    <a:lnTo>
                      <a:pt x="328" y="20"/>
                    </a:lnTo>
                    <a:lnTo>
                      <a:pt x="328" y="26"/>
                    </a:lnTo>
                    <a:lnTo>
                      <a:pt x="328" y="13"/>
                    </a:lnTo>
                    <a:lnTo>
                      <a:pt x="328" y="20"/>
                    </a:lnTo>
                    <a:lnTo>
                      <a:pt x="334" y="20"/>
                    </a:lnTo>
                    <a:lnTo>
                      <a:pt x="334" y="26"/>
                    </a:lnTo>
                    <a:lnTo>
                      <a:pt x="341" y="32"/>
                    </a:lnTo>
                    <a:lnTo>
                      <a:pt x="341" y="20"/>
                    </a:lnTo>
                    <a:lnTo>
                      <a:pt x="341" y="26"/>
                    </a:lnTo>
                    <a:lnTo>
                      <a:pt x="347" y="20"/>
                    </a:lnTo>
                    <a:lnTo>
                      <a:pt x="347" y="26"/>
                    </a:lnTo>
                    <a:lnTo>
                      <a:pt x="347" y="20"/>
                    </a:lnTo>
                    <a:lnTo>
                      <a:pt x="353" y="20"/>
                    </a:lnTo>
                    <a:lnTo>
                      <a:pt x="353" y="13"/>
                    </a:lnTo>
                    <a:lnTo>
                      <a:pt x="353" y="26"/>
                    </a:lnTo>
                    <a:lnTo>
                      <a:pt x="360" y="20"/>
                    </a:lnTo>
                    <a:lnTo>
                      <a:pt x="360" y="26"/>
                    </a:lnTo>
                    <a:lnTo>
                      <a:pt x="366" y="20"/>
                    </a:lnTo>
                    <a:lnTo>
                      <a:pt x="366" y="26"/>
                    </a:lnTo>
                    <a:lnTo>
                      <a:pt x="366" y="13"/>
                    </a:lnTo>
                    <a:lnTo>
                      <a:pt x="373" y="13"/>
                    </a:lnTo>
                    <a:lnTo>
                      <a:pt x="373" y="20"/>
                    </a:lnTo>
                    <a:lnTo>
                      <a:pt x="373" y="7"/>
                    </a:lnTo>
                    <a:lnTo>
                      <a:pt x="379" y="20"/>
                    </a:lnTo>
                    <a:lnTo>
                      <a:pt x="379" y="26"/>
                    </a:lnTo>
                    <a:lnTo>
                      <a:pt x="379" y="13"/>
                    </a:lnTo>
                    <a:lnTo>
                      <a:pt x="385" y="26"/>
                    </a:lnTo>
                    <a:lnTo>
                      <a:pt x="385" y="13"/>
                    </a:lnTo>
                    <a:lnTo>
                      <a:pt x="385" y="20"/>
                    </a:lnTo>
                    <a:lnTo>
                      <a:pt x="392" y="20"/>
                    </a:lnTo>
                    <a:lnTo>
                      <a:pt x="392" y="13"/>
                    </a:lnTo>
                    <a:lnTo>
                      <a:pt x="392" y="20"/>
                    </a:lnTo>
                    <a:lnTo>
                      <a:pt x="398" y="20"/>
                    </a:lnTo>
                    <a:lnTo>
                      <a:pt x="398" y="26"/>
                    </a:lnTo>
                    <a:lnTo>
                      <a:pt x="398" y="13"/>
                    </a:lnTo>
                    <a:lnTo>
                      <a:pt x="398" y="20"/>
                    </a:lnTo>
                    <a:lnTo>
                      <a:pt x="405" y="20"/>
                    </a:lnTo>
                    <a:lnTo>
                      <a:pt x="405" y="13"/>
                    </a:lnTo>
                    <a:lnTo>
                      <a:pt x="405" y="20"/>
                    </a:lnTo>
                    <a:lnTo>
                      <a:pt x="411" y="20"/>
                    </a:lnTo>
                    <a:lnTo>
                      <a:pt x="411" y="26"/>
                    </a:lnTo>
                    <a:lnTo>
                      <a:pt x="411" y="13"/>
                    </a:lnTo>
                    <a:lnTo>
                      <a:pt x="411" y="20"/>
                    </a:lnTo>
                    <a:lnTo>
                      <a:pt x="418" y="20"/>
                    </a:lnTo>
                    <a:lnTo>
                      <a:pt x="418" y="13"/>
                    </a:lnTo>
                    <a:lnTo>
                      <a:pt x="418" y="26"/>
                    </a:lnTo>
                    <a:lnTo>
                      <a:pt x="424" y="20"/>
                    </a:lnTo>
                    <a:lnTo>
                      <a:pt x="424" y="13"/>
                    </a:lnTo>
                    <a:lnTo>
                      <a:pt x="424" y="20"/>
                    </a:lnTo>
                    <a:lnTo>
                      <a:pt x="430" y="26"/>
                    </a:lnTo>
                    <a:lnTo>
                      <a:pt x="430" y="32"/>
                    </a:lnTo>
                    <a:lnTo>
                      <a:pt x="430" y="20"/>
                    </a:lnTo>
                    <a:lnTo>
                      <a:pt x="437" y="26"/>
                    </a:lnTo>
                    <a:lnTo>
                      <a:pt x="437" y="20"/>
                    </a:lnTo>
                    <a:lnTo>
                      <a:pt x="443" y="20"/>
                    </a:lnTo>
                    <a:lnTo>
                      <a:pt x="443" y="26"/>
                    </a:lnTo>
                    <a:lnTo>
                      <a:pt x="450" y="20"/>
                    </a:lnTo>
                    <a:lnTo>
                      <a:pt x="450" y="13"/>
                    </a:lnTo>
                    <a:lnTo>
                      <a:pt x="450" y="26"/>
                    </a:lnTo>
                    <a:lnTo>
                      <a:pt x="456" y="26"/>
                    </a:lnTo>
                    <a:lnTo>
                      <a:pt x="456" y="32"/>
                    </a:lnTo>
                    <a:lnTo>
                      <a:pt x="456" y="20"/>
                    </a:lnTo>
                    <a:lnTo>
                      <a:pt x="456" y="26"/>
                    </a:lnTo>
                    <a:lnTo>
                      <a:pt x="463" y="26"/>
                    </a:lnTo>
                    <a:lnTo>
                      <a:pt x="463" y="20"/>
                    </a:lnTo>
                    <a:lnTo>
                      <a:pt x="469" y="20"/>
                    </a:lnTo>
                    <a:lnTo>
                      <a:pt x="469" y="26"/>
                    </a:lnTo>
                    <a:lnTo>
                      <a:pt x="475" y="20"/>
                    </a:lnTo>
                    <a:lnTo>
                      <a:pt x="475" y="13"/>
                    </a:lnTo>
                    <a:lnTo>
                      <a:pt x="475" y="26"/>
                    </a:lnTo>
                    <a:lnTo>
                      <a:pt x="482" y="26"/>
                    </a:lnTo>
                    <a:lnTo>
                      <a:pt x="482" y="20"/>
                    </a:lnTo>
                    <a:lnTo>
                      <a:pt x="482" y="26"/>
                    </a:lnTo>
                    <a:lnTo>
                      <a:pt x="488" y="13"/>
                    </a:lnTo>
                    <a:lnTo>
                      <a:pt x="488" y="26"/>
                    </a:lnTo>
                    <a:lnTo>
                      <a:pt x="495" y="20"/>
                    </a:lnTo>
                    <a:lnTo>
                      <a:pt x="495" y="26"/>
                    </a:lnTo>
                    <a:lnTo>
                      <a:pt x="495" y="13"/>
                    </a:lnTo>
                    <a:lnTo>
                      <a:pt x="495" y="20"/>
                    </a:lnTo>
                    <a:lnTo>
                      <a:pt x="501" y="20"/>
                    </a:lnTo>
                    <a:lnTo>
                      <a:pt x="501" y="13"/>
                    </a:lnTo>
                    <a:lnTo>
                      <a:pt x="501" y="26"/>
                    </a:lnTo>
                    <a:lnTo>
                      <a:pt x="501" y="20"/>
                    </a:lnTo>
                    <a:lnTo>
                      <a:pt x="501" y="26"/>
                    </a:lnTo>
                    <a:lnTo>
                      <a:pt x="507" y="26"/>
                    </a:lnTo>
                    <a:lnTo>
                      <a:pt x="507" y="20"/>
                    </a:lnTo>
                    <a:lnTo>
                      <a:pt x="507" y="32"/>
                    </a:lnTo>
                    <a:lnTo>
                      <a:pt x="514" y="26"/>
                    </a:lnTo>
                    <a:lnTo>
                      <a:pt x="514" y="32"/>
                    </a:lnTo>
                    <a:lnTo>
                      <a:pt x="514" y="20"/>
                    </a:lnTo>
                    <a:lnTo>
                      <a:pt x="514" y="26"/>
                    </a:lnTo>
                    <a:lnTo>
                      <a:pt x="520" y="26"/>
                    </a:lnTo>
                    <a:lnTo>
                      <a:pt x="520" y="20"/>
                    </a:lnTo>
                    <a:lnTo>
                      <a:pt x="520" y="32"/>
                    </a:lnTo>
                    <a:lnTo>
                      <a:pt x="527" y="26"/>
                    </a:lnTo>
                    <a:lnTo>
                      <a:pt x="527" y="32"/>
                    </a:lnTo>
                    <a:lnTo>
                      <a:pt x="527" y="20"/>
                    </a:lnTo>
                    <a:lnTo>
                      <a:pt x="527" y="26"/>
                    </a:lnTo>
                    <a:lnTo>
                      <a:pt x="533" y="26"/>
                    </a:lnTo>
                    <a:lnTo>
                      <a:pt x="533" y="20"/>
                    </a:lnTo>
                    <a:lnTo>
                      <a:pt x="533" y="26"/>
                    </a:lnTo>
                    <a:lnTo>
                      <a:pt x="540" y="26"/>
                    </a:lnTo>
                    <a:lnTo>
                      <a:pt x="540" y="32"/>
                    </a:lnTo>
                    <a:lnTo>
                      <a:pt x="546" y="20"/>
                    </a:lnTo>
                    <a:lnTo>
                      <a:pt x="546" y="26"/>
                    </a:lnTo>
                    <a:lnTo>
                      <a:pt x="546" y="20"/>
                    </a:lnTo>
                    <a:lnTo>
                      <a:pt x="552" y="20"/>
                    </a:lnTo>
                    <a:lnTo>
                      <a:pt x="552" y="26"/>
                    </a:lnTo>
                    <a:lnTo>
                      <a:pt x="559" y="20"/>
                    </a:lnTo>
                    <a:lnTo>
                      <a:pt x="559" y="13"/>
                    </a:lnTo>
                    <a:lnTo>
                      <a:pt x="559" y="32"/>
                    </a:lnTo>
                    <a:lnTo>
                      <a:pt x="565" y="26"/>
                    </a:lnTo>
                    <a:lnTo>
                      <a:pt x="565" y="32"/>
                    </a:lnTo>
                    <a:lnTo>
                      <a:pt x="565" y="20"/>
                    </a:lnTo>
                    <a:lnTo>
                      <a:pt x="565" y="26"/>
                    </a:lnTo>
                    <a:lnTo>
                      <a:pt x="572" y="20"/>
                    </a:lnTo>
                    <a:lnTo>
                      <a:pt x="572" y="13"/>
                    </a:lnTo>
                    <a:lnTo>
                      <a:pt x="578" y="20"/>
                    </a:lnTo>
                    <a:lnTo>
                      <a:pt x="578" y="26"/>
                    </a:lnTo>
                    <a:lnTo>
                      <a:pt x="578" y="13"/>
                    </a:lnTo>
                    <a:lnTo>
                      <a:pt x="578" y="20"/>
                    </a:lnTo>
                    <a:lnTo>
                      <a:pt x="585" y="20"/>
                    </a:lnTo>
                    <a:lnTo>
                      <a:pt x="585" y="13"/>
                    </a:lnTo>
                    <a:lnTo>
                      <a:pt x="585" y="32"/>
                    </a:lnTo>
                    <a:lnTo>
                      <a:pt x="585" y="26"/>
                    </a:lnTo>
                    <a:lnTo>
                      <a:pt x="591" y="26"/>
                    </a:lnTo>
                    <a:lnTo>
                      <a:pt x="591" y="32"/>
                    </a:lnTo>
                    <a:lnTo>
                      <a:pt x="591" y="20"/>
                    </a:lnTo>
                    <a:lnTo>
                      <a:pt x="591" y="26"/>
                    </a:lnTo>
                    <a:lnTo>
                      <a:pt x="597" y="20"/>
                    </a:lnTo>
                    <a:lnTo>
                      <a:pt x="597" y="26"/>
                    </a:lnTo>
                    <a:lnTo>
                      <a:pt x="604" y="26"/>
                    </a:lnTo>
                    <a:lnTo>
                      <a:pt x="604" y="13"/>
                    </a:lnTo>
                    <a:lnTo>
                      <a:pt x="604" y="20"/>
                    </a:lnTo>
                    <a:lnTo>
                      <a:pt x="610" y="26"/>
                    </a:lnTo>
                    <a:lnTo>
                      <a:pt x="610" y="32"/>
                    </a:lnTo>
                    <a:lnTo>
                      <a:pt x="610" y="26"/>
                    </a:lnTo>
                    <a:lnTo>
                      <a:pt x="617" y="26"/>
                    </a:lnTo>
                    <a:lnTo>
                      <a:pt x="617" y="13"/>
                    </a:lnTo>
                    <a:lnTo>
                      <a:pt x="623" y="26"/>
                    </a:lnTo>
                    <a:lnTo>
                      <a:pt x="623" y="20"/>
                    </a:lnTo>
                    <a:lnTo>
                      <a:pt x="630" y="26"/>
                    </a:lnTo>
                    <a:lnTo>
                      <a:pt x="630" y="32"/>
                    </a:lnTo>
                    <a:lnTo>
                      <a:pt x="636" y="26"/>
                    </a:lnTo>
                    <a:lnTo>
                      <a:pt x="636" y="13"/>
                    </a:lnTo>
                    <a:lnTo>
                      <a:pt x="642" y="20"/>
                    </a:lnTo>
                    <a:lnTo>
                      <a:pt x="642" y="26"/>
                    </a:lnTo>
                    <a:lnTo>
                      <a:pt x="642" y="20"/>
                    </a:lnTo>
                    <a:lnTo>
                      <a:pt x="649" y="26"/>
                    </a:lnTo>
                    <a:lnTo>
                      <a:pt x="649" y="20"/>
                    </a:lnTo>
                    <a:lnTo>
                      <a:pt x="649" y="26"/>
                    </a:lnTo>
                    <a:lnTo>
                      <a:pt x="655" y="20"/>
                    </a:lnTo>
                    <a:lnTo>
                      <a:pt x="655" y="26"/>
                    </a:lnTo>
                    <a:lnTo>
                      <a:pt x="655" y="20"/>
                    </a:lnTo>
                    <a:lnTo>
                      <a:pt x="662" y="20"/>
                    </a:lnTo>
                    <a:lnTo>
                      <a:pt x="662" y="26"/>
                    </a:lnTo>
                    <a:lnTo>
                      <a:pt x="662" y="20"/>
                    </a:lnTo>
                    <a:lnTo>
                      <a:pt x="668" y="20"/>
                    </a:lnTo>
                    <a:lnTo>
                      <a:pt x="668" y="13"/>
                    </a:lnTo>
                    <a:lnTo>
                      <a:pt x="668" y="20"/>
                    </a:lnTo>
                    <a:lnTo>
                      <a:pt x="674" y="20"/>
                    </a:lnTo>
                    <a:lnTo>
                      <a:pt x="674" y="13"/>
                    </a:lnTo>
                    <a:lnTo>
                      <a:pt x="681" y="13"/>
                    </a:lnTo>
                    <a:lnTo>
                      <a:pt x="681" y="20"/>
                    </a:lnTo>
                    <a:lnTo>
                      <a:pt x="687" y="26"/>
                    </a:lnTo>
                    <a:lnTo>
                      <a:pt x="687" y="32"/>
                    </a:lnTo>
                    <a:lnTo>
                      <a:pt x="687" y="26"/>
                    </a:lnTo>
                    <a:lnTo>
                      <a:pt x="694" y="20"/>
                    </a:lnTo>
                    <a:lnTo>
                      <a:pt x="694" y="13"/>
                    </a:lnTo>
                    <a:lnTo>
                      <a:pt x="700" y="13"/>
                    </a:lnTo>
                    <a:lnTo>
                      <a:pt x="700" y="20"/>
                    </a:lnTo>
                    <a:lnTo>
                      <a:pt x="707" y="13"/>
                    </a:lnTo>
                    <a:lnTo>
                      <a:pt x="707" y="32"/>
                    </a:lnTo>
                    <a:lnTo>
                      <a:pt x="707" y="26"/>
                    </a:lnTo>
                    <a:lnTo>
                      <a:pt x="713" y="26"/>
                    </a:lnTo>
                    <a:lnTo>
                      <a:pt x="713" y="20"/>
                    </a:lnTo>
                    <a:lnTo>
                      <a:pt x="719" y="20"/>
                    </a:lnTo>
                    <a:lnTo>
                      <a:pt x="719" y="7"/>
                    </a:lnTo>
                    <a:lnTo>
                      <a:pt x="726" y="20"/>
                    </a:lnTo>
                    <a:lnTo>
                      <a:pt x="726" y="26"/>
                    </a:lnTo>
                    <a:lnTo>
                      <a:pt x="726" y="13"/>
                    </a:lnTo>
                    <a:lnTo>
                      <a:pt x="732" y="20"/>
                    </a:lnTo>
                    <a:lnTo>
                      <a:pt x="732" y="32"/>
                    </a:lnTo>
                    <a:lnTo>
                      <a:pt x="739" y="32"/>
                    </a:lnTo>
                    <a:lnTo>
                      <a:pt x="739" y="20"/>
                    </a:lnTo>
                    <a:lnTo>
                      <a:pt x="739" y="26"/>
                    </a:lnTo>
                    <a:lnTo>
                      <a:pt x="745" y="32"/>
                    </a:lnTo>
                    <a:lnTo>
                      <a:pt x="745" y="20"/>
                    </a:lnTo>
                    <a:lnTo>
                      <a:pt x="745" y="26"/>
                    </a:lnTo>
                    <a:lnTo>
                      <a:pt x="752" y="26"/>
                    </a:lnTo>
                    <a:lnTo>
                      <a:pt x="752" y="20"/>
                    </a:lnTo>
                    <a:lnTo>
                      <a:pt x="752" y="26"/>
                    </a:lnTo>
                    <a:lnTo>
                      <a:pt x="758" y="32"/>
                    </a:lnTo>
                    <a:lnTo>
                      <a:pt x="758" y="20"/>
                    </a:lnTo>
                    <a:lnTo>
                      <a:pt x="764" y="26"/>
                    </a:lnTo>
                    <a:lnTo>
                      <a:pt x="764" y="32"/>
                    </a:lnTo>
                    <a:lnTo>
                      <a:pt x="764" y="26"/>
                    </a:lnTo>
                    <a:lnTo>
                      <a:pt x="771" y="32"/>
                    </a:lnTo>
                    <a:lnTo>
                      <a:pt x="771" y="20"/>
                    </a:lnTo>
                    <a:lnTo>
                      <a:pt x="771" y="26"/>
                    </a:lnTo>
                    <a:lnTo>
                      <a:pt x="777" y="26"/>
                    </a:lnTo>
                    <a:lnTo>
                      <a:pt x="777" y="20"/>
                    </a:lnTo>
                    <a:lnTo>
                      <a:pt x="784" y="20"/>
                    </a:lnTo>
                    <a:lnTo>
                      <a:pt x="784" y="26"/>
                    </a:lnTo>
                    <a:lnTo>
                      <a:pt x="784" y="20"/>
                    </a:lnTo>
                    <a:lnTo>
                      <a:pt x="790" y="20"/>
                    </a:lnTo>
                    <a:lnTo>
                      <a:pt x="790" y="26"/>
                    </a:lnTo>
                    <a:lnTo>
                      <a:pt x="790" y="20"/>
                    </a:lnTo>
                    <a:lnTo>
                      <a:pt x="797" y="20"/>
                    </a:lnTo>
                    <a:lnTo>
                      <a:pt x="797" y="26"/>
                    </a:lnTo>
                    <a:lnTo>
                      <a:pt x="803" y="26"/>
                    </a:lnTo>
                    <a:lnTo>
                      <a:pt x="803" y="32"/>
                    </a:lnTo>
                    <a:lnTo>
                      <a:pt x="803" y="26"/>
                    </a:lnTo>
                    <a:lnTo>
                      <a:pt x="809" y="26"/>
                    </a:lnTo>
                    <a:lnTo>
                      <a:pt x="809" y="32"/>
                    </a:lnTo>
                    <a:lnTo>
                      <a:pt x="809" y="26"/>
                    </a:lnTo>
                    <a:lnTo>
                      <a:pt x="816" y="20"/>
                    </a:lnTo>
                    <a:lnTo>
                      <a:pt x="816" y="26"/>
                    </a:lnTo>
                    <a:lnTo>
                      <a:pt x="822" y="20"/>
                    </a:lnTo>
                    <a:lnTo>
                      <a:pt x="822" y="32"/>
                    </a:lnTo>
                    <a:lnTo>
                      <a:pt x="822" y="26"/>
                    </a:lnTo>
                    <a:lnTo>
                      <a:pt x="829" y="20"/>
                    </a:lnTo>
                    <a:lnTo>
                      <a:pt x="829" y="26"/>
                    </a:lnTo>
                    <a:lnTo>
                      <a:pt x="835" y="20"/>
                    </a:lnTo>
                    <a:lnTo>
                      <a:pt x="835" y="26"/>
                    </a:lnTo>
                    <a:lnTo>
                      <a:pt x="841" y="20"/>
                    </a:lnTo>
                    <a:lnTo>
                      <a:pt x="841" y="26"/>
                    </a:lnTo>
                    <a:lnTo>
                      <a:pt x="848" y="26"/>
                    </a:lnTo>
                    <a:lnTo>
                      <a:pt x="848" y="20"/>
                    </a:lnTo>
                    <a:lnTo>
                      <a:pt x="854" y="20"/>
                    </a:lnTo>
                    <a:lnTo>
                      <a:pt x="854" y="32"/>
                    </a:lnTo>
                    <a:lnTo>
                      <a:pt x="854" y="20"/>
                    </a:lnTo>
                    <a:lnTo>
                      <a:pt x="861" y="20"/>
                    </a:lnTo>
                    <a:lnTo>
                      <a:pt x="861" y="32"/>
                    </a:lnTo>
                    <a:lnTo>
                      <a:pt x="867" y="32"/>
                    </a:lnTo>
                    <a:lnTo>
                      <a:pt x="867" y="26"/>
                    </a:lnTo>
                    <a:lnTo>
                      <a:pt x="874" y="26"/>
                    </a:lnTo>
                    <a:lnTo>
                      <a:pt x="874" y="20"/>
                    </a:lnTo>
                    <a:lnTo>
                      <a:pt x="874" y="32"/>
                    </a:lnTo>
                    <a:lnTo>
                      <a:pt x="880" y="20"/>
                    </a:lnTo>
                    <a:lnTo>
                      <a:pt x="880" y="26"/>
                    </a:lnTo>
                    <a:lnTo>
                      <a:pt x="886" y="26"/>
                    </a:lnTo>
                    <a:lnTo>
                      <a:pt x="886" y="20"/>
                    </a:lnTo>
                    <a:lnTo>
                      <a:pt x="886" y="32"/>
                    </a:lnTo>
                    <a:lnTo>
                      <a:pt x="893" y="26"/>
                    </a:lnTo>
                    <a:lnTo>
                      <a:pt x="893" y="20"/>
                    </a:lnTo>
                    <a:lnTo>
                      <a:pt x="893" y="26"/>
                    </a:lnTo>
                    <a:lnTo>
                      <a:pt x="899" y="26"/>
                    </a:lnTo>
                    <a:lnTo>
                      <a:pt x="899" y="13"/>
                    </a:lnTo>
                    <a:lnTo>
                      <a:pt x="906" y="13"/>
                    </a:lnTo>
                    <a:lnTo>
                      <a:pt x="906" y="26"/>
                    </a:lnTo>
                    <a:lnTo>
                      <a:pt x="906" y="20"/>
                    </a:lnTo>
                    <a:lnTo>
                      <a:pt x="912" y="20"/>
                    </a:lnTo>
                    <a:lnTo>
                      <a:pt x="912" y="26"/>
                    </a:lnTo>
                    <a:lnTo>
                      <a:pt x="919" y="32"/>
                    </a:lnTo>
                    <a:lnTo>
                      <a:pt x="919" y="20"/>
                    </a:lnTo>
                    <a:lnTo>
                      <a:pt x="925" y="20"/>
                    </a:lnTo>
                    <a:lnTo>
                      <a:pt x="925" y="26"/>
                    </a:lnTo>
                    <a:lnTo>
                      <a:pt x="925" y="20"/>
                    </a:lnTo>
                    <a:lnTo>
                      <a:pt x="931" y="32"/>
                    </a:lnTo>
                    <a:lnTo>
                      <a:pt x="931" y="20"/>
                    </a:lnTo>
                    <a:lnTo>
                      <a:pt x="931" y="26"/>
                    </a:lnTo>
                    <a:lnTo>
                      <a:pt x="938" y="26"/>
                    </a:lnTo>
                    <a:lnTo>
                      <a:pt x="938" y="13"/>
                    </a:lnTo>
                    <a:lnTo>
                      <a:pt x="944" y="20"/>
                    </a:lnTo>
                    <a:lnTo>
                      <a:pt x="944" y="13"/>
                    </a:lnTo>
                    <a:lnTo>
                      <a:pt x="944" y="20"/>
                    </a:lnTo>
                    <a:lnTo>
                      <a:pt x="951" y="20"/>
                    </a:lnTo>
                    <a:lnTo>
                      <a:pt x="957" y="20"/>
                    </a:lnTo>
                    <a:lnTo>
                      <a:pt x="963" y="13"/>
                    </a:lnTo>
                    <a:lnTo>
                      <a:pt x="963" y="26"/>
                    </a:lnTo>
                    <a:lnTo>
                      <a:pt x="970" y="26"/>
                    </a:lnTo>
                    <a:lnTo>
                      <a:pt x="970" y="13"/>
                    </a:lnTo>
                    <a:lnTo>
                      <a:pt x="976" y="20"/>
                    </a:lnTo>
                    <a:lnTo>
                      <a:pt x="976" y="26"/>
                    </a:lnTo>
                    <a:lnTo>
                      <a:pt x="983" y="20"/>
                    </a:lnTo>
                    <a:lnTo>
                      <a:pt x="983" y="26"/>
                    </a:lnTo>
                    <a:lnTo>
                      <a:pt x="989" y="20"/>
                    </a:lnTo>
                    <a:lnTo>
                      <a:pt x="989" y="26"/>
                    </a:lnTo>
                    <a:lnTo>
                      <a:pt x="996" y="20"/>
                    </a:lnTo>
                    <a:lnTo>
                      <a:pt x="996" y="26"/>
                    </a:lnTo>
                    <a:lnTo>
                      <a:pt x="996" y="20"/>
                    </a:lnTo>
                    <a:lnTo>
                      <a:pt x="1002" y="13"/>
                    </a:lnTo>
                    <a:lnTo>
                      <a:pt x="1002" y="20"/>
                    </a:lnTo>
                    <a:lnTo>
                      <a:pt x="1008" y="26"/>
                    </a:lnTo>
                    <a:lnTo>
                      <a:pt x="1008" y="20"/>
                    </a:lnTo>
                    <a:lnTo>
                      <a:pt x="1015" y="20"/>
                    </a:lnTo>
                    <a:lnTo>
                      <a:pt x="1015" y="26"/>
                    </a:lnTo>
                    <a:lnTo>
                      <a:pt x="1021" y="26"/>
                    </a:lnTo>
                    <a:lnTo>
                      <a:pt x="1021" y="32"/>
                    </a:lnTo>
                    <a:lnTo>
                      <a:pt x="1021" y="20"/>
                    </a:lnTo>
                    <a:lnTo>
                      <a:pt x="1028" y="26"/>
                    </a:lnTo>
                    <a:lnTo>
                      <a:pt x="1028" y="20"/>
                    </a:lnTo>
                    <a:lnTo>
                      <a:pt x="1028" y="26"/>
                    </a:lnTo>
                    <a:lnTo>
                      <a:pt x="1034" y="26"/>
                    </a:lnTo>
                    <a:lnTo>
                      <a:pt x="1034" y="20"/>
                    </a:lnTo>
                    <a:lnTo>
                      <a:pt x="1041" y="20"/>
                    </a:lnTo>
                    <a:lnTo>
                      <a:pt x="1041" y="32"/>
                    </a:lnTo>
                    <a:lnTo>
                      <a:pt x="1047" y="32"/>
                    </a:lnTo>
                    <a:lnTo>
                      <a:pt x="1047" y="26"/>
                    </a:lnTo>
                    <a:lnTo>
                      <a:pt x="1053" y="20"/>
                    </a:lnTo>
                    <a:lnTo>
                      <a:pt x="1053" y="26"/>
                    </a:lnTo>
                    <a:lnTo>
                      <a:pt x="1060" y="20"/>
                    </a:lnTo>
                    <a:lnTo>
                      <a:pt x="1060" y="26"/>
                    </a:lnTo>
                    <a:lnTo>
                      <a:pt x="1060" y="20"/>
                    </a:lnTo>
                    <a:lnTo>
                      <a:pt x="1066" y="20"/>
                    </a:lnTo>
                    <a:lnTo>
                      <a:pt x="1066" y="26"/>
                    </a:lnTo>
                    <a:lnTo>
                      <a:pt x="1073" y="26"/>
                    </a:lnTo>
                    <a:lnTo>
                      <a:pt x="1079" y="32"/>
                    </a:lnTo>
                    <a:lnTo>
                      <a:pt x="1079" y="20"/>
                    </a:lnTo>
                    <a:lnTo>
                      <a:pt x="1086" y="20"/>
                    </a:lnTo>
                    <a:lnTo>
                      <a:pt x="1086" y="26"/>
                    </a:lnTo>
                    <a:lnTo>
                      <a:pt x="1092" y="26"/>
                    </a:lnTo>
                    <a:lnTo>
                      <a:pt x="1092" y="20"/>
                    </a:lnTo>
                    <a:lnTo>
                      <a:pt x="1098" y="20"/>
                    </a:lnTo>
                    <a:lnTo>
                      <a:pt x="1098" y="26"/>
                    </a:lnTo>
                    <a:lnTo>
                      <a:pt x="1105" y="26"/>
                    </a:lnTo>
                    <a:lnTo>
                      <a:pt x="1105" y="20"/>
                    </a:lnTo>
                    <a:lnTo>
                      <a:pt x="1105" y="26"/>
                    </a:lnTo>
                    <a:lnTo>
                      <a:pt x="1111" y="20"/>
                    </a:lnTo>
                    <a:lnTo>
                      <a:pt x="1111" y="26"/>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3" name="Line 119">
                <a:extLst>
                  <a:ext uri="{FF2B5EF4-FFF2-40B4-BE49-F238E27FC236}">
                    <a16:creationId xmlns:a16="http://schemas.microsoft.com/office/drawing/2014/main" id="{7BA0C303-1A05-F64F-AA03-BFA41E54B858}"/>
                  </a:ext>
                </a:extLst>
              </p:cNvPr>
              <p:cNvSpPr>
                <a:spLocks noChangeShapeType="1"/>
              </p:cNvSpPr>
              <p:nvPr/>
            </p:nvSpPr>
            <p:spPr bwMode="auto">
              <a:xfrm>
                <a:off x="4368731" y="4827588"/>
                <a:ext cx="1231900"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4" name="Rectangle 120">
                <a:extLst>
                  <a:ext uri="{FF2B5EF4-FFF2-40B4-BE49-F238E27FC236}">
                    <a16:creationId xmlns:a16="http://schemas.microsoft.com/office/drawing/2014/main" id="{01CB8773-376C-744D-A8C2-63CDDB1A0245}"/>
                  </a:ext>
                </a:extLst>
              </p:cNvPr>
              <p:cNvSpPr>
                <a:spLocks noChangeArrowheads="1"/>
              </p:cNvSpPr>
              <p:nvPr/>
            </p:nvSpPr>
            <p:spPr bwMode="auto">
              <a:xfrm>
                <a:off x="4200456" y="4760913"/>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65" name="Line 121">
                <a:extLst>
                  <a:ext uri="{FF2B5EF4-FFF2-40B4-BE49-F238E27FC236}">
                    <a16:creationId xmlns:a16="http://schemas.microsoft.com/office/drawing/2014/main" id="{9B067D9A-9505-E044-8AFA-CF2E0D3FBFD2}"/>
                  </a:ext>
                </a:extLst>
              </p:cNvPr>
              <p:cNvSpPr>
                <a:spLocks noChangeShapeType="1"/>
              </p:cNvSpPr>
              <p:nvPr/>
            </p:nvSpPr>
            <p:spPr bwMode="auto">
              <a:xfrm>
                <a:off x="4368731" y="4476750"/>
                <a:ext cx="1231900"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6" name="Rectangle 122">
                <a:extLst>
                  <a:ext uri="{FF2B5EF4-FFF2-40B4-BE49-F238E27FC236}">
                    <a16:creationId xmlns:a16="http://schemas.microsoft.com/office/drawing/2014/main" id="{C3272005-5337-9E43-B69D-4350FDABD844}"/>
                  </a:ext>
                </a:extLst>
              </p:cNvPr>
              <p:cNvSpPr>
                <a:spLocks noChangeArrowheads="1"/>
              </p:cNvSpPr>
              <p:nvPr/>
            </p:nvSpPr>
            <p:spPr bwMode="auto">
              <a:xfrm>
                <a:off x="4200456" y="4410075"/>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5</a:t>
                </a:r>
              </a:p>
            </p:txBody>
          </p:sp>
          <p:sp>
            <p:nvSpPr>
              <p:cNvPr id="67" name="Line 123">
                <a:extLst>
                  <a:ext uri="{FF2B5EF4-FFF2-40B4-BE49-F238E27FC236}">
                    <a16:creationId xmlns:a16="http://schemas.microsoft.com/office/drawing/2014/main" id="{FA9522A1-FAF7-2E4C-9ABD-A289A655E2E5}"/>
                  </a:ext>
                </a:extLst>
              </p:cNvPr>
              <p:cNvSpPr>
                <a:spLocks noChangeShapeType="1"/>
              </p:cNvSpPr>
              <p:nvPr/>
            </p:nvSpPr>
            <p:spPr bwMode="auto">
              <a:xfrm>
                <a:off x="4368731" y="4125913"/>
                <a:ext cx="1231900"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68" name="Rectangle 124">
                <a:extLst>
                  <a:ext uri="{FF2B5EF4-FFF2-40B4-BE49-F238E27FC236}">
                    <a16:creationId xmlns:a16="http://schemas.microsoft.com/office/drawing/2014/main" id="{A9B789B3-7DA2-644D-874E-108D2864D046}"/>
                  </a:ext>
                </a:extLst>
              </p:cNvPr>
              <p:cNvSpPr>
                <a:spLocks noChangeArrowheads="1"/>
              </p:cNvSpPr>
              <p:nvPr/>
            </p:nvSpPr>
            <p:spPr bwMode="auto">
              <a:xfrm>
                <a:off x="4173468" y="4057650"/>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10</a:t>
                </a:r>
              </a:p>
            </p:txBody>
          </p:sp>
          <p:sp>
            <p:nvSpPr>
              <p:cNvPr id="69" name="Line 126">
                <a:extLst>
                  <a:ext uri="{FF2B5EF4-FFF2-40B4-BE49-F238E27FC236}">
                    <a16:creationId xmlns:a16="http://schemas.microsoft.com/office/drawing/2014/main" id="{860C2CF1-3C4D-EA4B-8962-2EC8E5939489}"/>
                  </a:ext>
                </a:extLst>
              </p:cNvPr>
              <p:cNvSpPr>
                <a:spLocks noChangeShapeType="1"/>
              </p:cNvSpPr>
              <p:nvPr/>
            </p:nvSpPr>
            <p:spPr bwMode="auto">
              <a:xfrm flipV="1">
                <a:off x="4673531" y="3989388"/>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0" name="Line 127">
                <a:extLst>
                  <a:ext uri="{FF2B5EF4-FFF2-40B4-BE49-F238E27FC236}">
                    <a16:creationId xmlns:a16="http://schemas.microsoft.com/office/drawing/2014/main" id="{B310012F-0485-844E-BDA1-5E4020E1AC8E}"/>
                  </a:ext>
                </a:extLst>
              </p:cNvPr>
              <p:cNvSpPr>
                <a:spLocks noChangeShapeType="1"/>
              </p:cNvSpPr>
              <p:nvPr/>
            </p:nvSpPr>
            <p:spPr bwMode="auto">
              <a:xfrm flipV="1">
                <a:off x="4989443" y="3989388"/>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1" name="Line 128">
                <a:extLst>
                  <a:ext uri="{FF2B5EF4-FFF2-40B4-BE49-F238E27FC236}">
                    <a16:creationId xmlns:a16="http://schemas.microsoft.com/office/drawing/2014/main" id="{C724D2D1-D374-284E-B954-D8F5E93BB6FF}"/>
                  </a:ext>
                </a:extLst>
              </p:cNvPr>
              <p:cNvSpPr>
                <a:spLocks noChangeShapeType="1"/>
              </p:cNvSpPr>
              <p:nvPr/>
            </p:nvSpPr>
            <p:spPr bwMode="auto">
              <a:xfrm flipV="1">
                <a:off x="5294243" y="3989388"/>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2" name="Line 129">
                <a:extLst>
                  <a:ext uri="{FF2B5EF4-FFF2-40B4-BE49-F238E27FC236}">
                    <a16:creationId xmlns:a16="http://schemas.microsoft.com/office/drawing/2014/main" id="{A648F0F1-02E4-7142-9DB7-B37F5F0A3157}"/>
                  </a:ext>
                </a:extLst>
              </p:cNvPr>
              <p:cNvSpPr>
                <a:spLocks noChangeShapeType="1"/>
              </p:cNvSpPr>
              <p:nvPr/>
            </p:nvSpPr>
            <p:spPr bwMode="auto">
              <a:xfrm flipV="1">
                <a:off x="5600631" y="3989388"/>
                <a:ext cx="0"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3" name="Rectangle 130">
                <a:extLst>
                  <a:ext uri="{FF2B5EF4-FFF2-40B4-BE49-F238E27FC236}">
                    <a16:creationId xmlns:a16="http://schemas.microsoft.com/office/drawing/2014/main" id="{0439A0AA-3805-854A-AA99-51D1F74AC8CA}"/>
                  </a:ext>
                </a:extLst>
              </p:cNvPr>
              <p:cNvSpPr>
                <a:spLocks noChangeArrowheads="1"/>
              </p:cNvSpPr>
              <p:nvPr/>
            </p:nvSpPr>
            <p:spPr bwMode="auto">
              <a:xfrm>
                <a:off x="4368731" y="3989388"/>
                <a:ext cx="1231900" cy="1042987"/>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4" name="Freeform 131">
                <a:extLst>
                  <a:ext uri="{FF2B5EF4-FFF2-40B4-BE49-F238E27FC236}">
                    <a16:creationId xmlns:a16="http://schemas.microsoft.com/office/drawing/2014/main" id="{9987D021-1DA5-C049-A476-365E3DA8AD76}"/>
                  </a:ext>
                </a:extLst>
              </p:cNvPr>
              <p:cNvSpPr>
                <a:spLocks/>
              </p:cNvSpPr>
              <p:nvPr/>
            </p:nvSpPr>
            <p:spPr bwMode="auto">
              <a:xfrm>
                <a:off x="4368731" y="4135438"/>
                <a:ext cx="1231900" cy="700087"/>
              </a:xfrm>
              <a:custGeom>
                <a:avLst/>
                <a:gdLst>
                  <a:gd name="T0" fmla="*/ 8635 w 856"/>
                  <a:gd name="T1" fmla="*/ 684146 h 527"/>
                  <a:gd name="T2" fmla="*/ 35978 w 856"/>
                  <a:gd name="T3" fmla="*/ 692116 h 527"/>
                  <a:gd name="T4" fmla="*/ 73396 w 856"/>
                  <a:gd name="T5" fmla="*/ 700087 h 527"/>
                  <a:gd name="T6" fmla="*/ 92105 w 856"/>
                  <a:gd name="T7" fmla="*/ 657577 h 527"/>
                  <a:gd name="T8" fmla="*/ 110813 w 856"/>
                  <a:gd name="T9" fmla="*/ 684146 h 527"/>
                  <a:gd name="T10" fmla="*/ 129522 w 856"/>
                  <a:gd name="T11" fmla="*/ 692116 h 527"/>
                  <a:gd name="T12" fmla="*/ 148231 w 856"/>
                  <a:gd name="T13" fmla="*/ 674847 h 527"/>
                  <a:gd name="T14" fmla="*/ 175575 w 856"/>
                  <a:gd name="T15" fmla="*/ 684146 h 527"/>
                  <a:gd name="T16" fmla="*/ 194283 w 856"/>
                  <a:gd name="T17" fmla="*/ 674847 h 527"/>
                  <a:gd name="T18" fmla="*/ 212992 w 856"/>
                  <a:gd name="T19" fmla="*/ 684146 h 527"/>
                  <a:gd name="T20" fmla="*/ 231701 w 856"/>
                  <a:gd name="T21" fmla="*/ 674847 h 527"/>
                  <a:gd name="T22" fmla="*/ 259044 w 856"/>
                  <a:gd name="T23" fmla="*/ 674847 h 527"/>
                  <a:gd name="T24" fmla="*/ 277753 w 856"/>
                  <a:gd name="T25" fmla="*/ 674847 h 527"/>
                  <a:gd name="T26" fmla="*/ 296462 w 856"/>
                  <a:gd name="T27" fmla="*/ 657577 h 527"/>
                  <a:gd name="T28" fmla="*/ 315171 w 856"/>
                  <a:gd name="T29" fmla="*/ 580527 h 527"/>
                  <a:gd name="T30" fmla="*/ 342514 w 856"/>
                  <a:gd name="T31" fmla="*/ 666876 h 527"/>
                  <a:gd name="T32" fmla="*/ 361223 w 856"/>
                  <a:gd name="T33" fmla="*/ 640307 h 527"/>
                  <a:gd name="T34" fmla="*/ 388567 w 856"/>
                  <a:gd name="T35" fmla="*/ 692116 h 527"/>
                  <a:gd name="T36" fmla="*/ 407275 w 856"/>
                  <a:gd name="T37" fmla="*/ 684146 h 527"/>
                  <a:gd name="T38" fmla="*/ 425984 w 856"/>
                  <a:gd name="T39" fmla="*/ 666876 h 527"/>
                  <a:gd name="T40" fmla="*/ 444693 w 856"/>
                  <a:gd name="T41" fmla="*/ 692116 h 527"/>
                  <a:gd name="T42" fmla="*/ 472036 w 856"/>
                  <a:gd name="T43" fmla="*/ 674847 h 527"/>
                  <a:gd name="T44" fmla="*/ 499380 w 856"/>
                  <a:gd name="T45" fmla="*/ 692116 h 527"/>
                  <a:gd name="T46" fmla="*/ 518089 w 856"/>
                  <a:gd name="T47" fmla="*/ 684146 h 527"/>
                  <a:gd name="T48" fmla="*/ 545432 w 856"/>
                  <a:gd name="T49" fmla="*/ 674847 h 527"/>
                  <a:gd name="T50" fmla="*/ 564141 w 856"/>
                  <a:gd name="T51" fmla="*/ 692116 h 527"/>
                  <a:gd name="T52" fmla="*/ 582850 w 856"/>
                  <a:gd name="T53" fmla="*/ 674847 h 527"/>
                  <a:gd name="T54" fmla="*/ 601559 w 856"/>
                  <a:gd name="T55" fmla="*/ 657577 h 527"/>
                  <a:gd name="T56" fmla="*/ 620267 w 856"/>
                  <a:gd name="T57" fmla="*/ 657577 h 527"/>
                  <a:gd name="T58" fmla="*/ 638976 w 856"/>
                  <a:gd name="T59" fmla="*/ 674847 h 527"/>
                  <a:gd name="T60" fmla="*/ 657685 w 856"/>
                  <a:gd name="T61" fmla="*/ 624366 h 527"/>
                  <a:gd name="T62" fmla="*/ 685028 w 856"/>
                  <a:gd name="T63" fmla="*/ 0 h 527"/>
                  <a:gd name="T64" fmla="*/ 703737 w 856"/>
                  <a:gd name="T65" fmla="*/ 632337 h 527"/>
                  <a:gd name="T66" fmla="*/ 731081 w 856"/>
                  <a:gd name="T67" fmla="*/ 597797 h 527"/>
                  <a:gd name="T68" fmla="*/ 749790 w 856"/>
                  <a:gd name="T69" fmla="*/ 657577 h 527"/>
                  <a:gd name="T70" fmla="*/ 777133 w 856"/>
                  <a:gd name="T71" fmla="*/ 649606 h 527"/>
                  <a:gd name="T72" fmla="*/ 787207 w 856"/>
                  <a:gd name="T73" fmla="*/ 632337 h 527"/>
                  <a:gd name="T74" fmla="*/ 814551 w 856"/>
                  <a:gd name="T75" fmla="*/ 597797 h 527"/>
                  <a:gd name="T76" fmla="*/ 833260 w 856"/>
                  <a:gd name="T77" fmla="*/ 657577 h 527"/>
                  <a:gd name="T78" fmla="*/ 860603 w 856"/>
                  <a:gd name="T79" fmla="*/ 607096 h 527"/>
                  <a:gd name="T80" fmla="*/ 879312 w 856"/>
                  <a:gd name="T81" fmla="*/ 657577 h 527"/>
                  <a:gd name="T82" fmla="*/ 898021 w 856"/>
                  <a:gd name="T83" fmla="*/ 666876 h 527"/>
                  <a:gd name="T84" fmla="*/ 935438 w 856"/>
                  <a:gd name="T85" fmla="*/ 684146 h 527"/>
                  <a:gd name="T86" fmla="*/ 952708 w 856"/>
                  <a:gd name="T87" fmla="*/ 700087 h 527"/>
                  <a:gd name="T88" fmla="*/ 971417 w 856"/>
                  <a:gd name="T89" fmla="*/ 674847 h 527"/>
                  <a:gd name="T90" fmla="*/ 1000199 w 856"/>
                  <a:gd name="T91" fmla="*/ 666876 h 527"/>
                  <a:gd name="T92" fmla="*/ 1018908 w 856"/>
                  <a:gd name="T93" fmla="*/ 666876 h 527"/>
                  <a:gd name="T94" fmla="*/ 1036178 w 856"/>
                  <a:gd name="T95" fmla="*/ 666876 h 527"/>
                  <a:gd name="T96" fmla="*/ 1054886 w 856"/>
                  <a:gd name="T97" fmla="*/ 684146 h 527"/>
                  <a:gd name="T98" fmla="*/ 1073595 w 856"/>
                  <a:gd name="T99" fmla="*/ 684146 h 527"/>
                  <a:gd name="T100" fmla="*/ 1092304 w 856"/>
                  <a:gd name="T101" fmla="*/ 684146 h 527"/>
                  <a:gd name="T102" fmla="*/ 1119647 w 856"/>
                  <a:gd name="T103" fmla="*/ 692116 h 527"/>
                  <a:gd name="T104" fmla="*/ 1148430 w 856"/>
                  <a:gd name="T105" fmla="*/ 684146 h 527"/>
                  <a:gd name="T106" fmla="*/ 1175774 w 856"/>
                  <a:gd name="T107" fmla="*/ 684146 h 527"/>
                  <a:gd name="T108" fmla="*/ 1194482 w 856"/>
                  <a:gd name="T109" fmla="*/ 674847 h 527"/>
                  <a:gd name="T110" fmla="*/ 1213191 w 856"/>
                  <a:gd name="T111" fmla="*/ 684146 h 527"/>
                  <a:gd name="T112" fmla="*/ 1231900 w 856"/>
                  <a:gd name="T113" fmla="*/ 692116 h 5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6"/>
                  <a:gd name="T172" fmla="*/ 0 h 527"/>
                  <a:gd name="T173" fmla="*/ 856 w 856"/>
                  <a:gd name="T174" fmla="*/ 527 h 5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6" h="527">
                    <a:moveTo>
                      <a:pt x="0" y="508"/>
                    </a:moveTo>
                    <a:lnTo>
                      <a:pt x="0" y="521"/>
                    </a:lnTo>
                    <a:lnTo>
                      <a:pt x="0" y="508"/>
                    </a:lnTo>
                    <a:lnTo>
                      <a:pt x="6" y="521"/>
                    </a:lnTo>
                    <a:lnTo>
                      <a:pt x="6" y="527"/>
                    </a:lnTo>
                    <a:lnTo>
                      <a:pt x="6" y="515"/>
                    </a:lnTo>
                    <a:lnTo>
                      <a:pt x="13" y="508"/>
                    </a:lnTo>
                    <a:lnTo>
                      <a:pt x="13" y="527"/>
                    </a:lnTo>
                    <a:lnTo>
                      <a:pt x="19" y="515"/>
                    </a:lnTo>
                    <a:lnTo>
                      <a:pt x="19" y="495"/>
                    </a:lnTo>
                    <a:lnTo>
                      <a:pt x="25" y="495"/>
                    </a:lnTo>
                    <a:lnTo>
                      <a:pt x="25" y="521"/>
                    </a:lnTo>
                    <a:lnTo>
                      <a:pt x="32" y="527"/>
                    </a:lnTo>
                    <a:lnTo>
                      <a:pt x="32" y="508"/>
                    </a:lnTo>
                    <a:lnTo>
                      <a:pt x="38" y="508"/>
                    </a:lnTo>
                    <a:lnTo>
                      <a:pt x="38" y="527"/>
                    </a:lnTo>
                    <a:lnTo>
                      <a:pt x="45" y="515"/>
                    </a:lnTo>
                    <a:lnTo>
                      <a:pt x="51" y="527"/>
                    </a:lnTo>
                    <a:lnTo>
                      <a:pt x="51" y="508"/>
                    </a:lnTo>
                    <a:lnTo>
                      <a:pt x="51" y="515"/>
                    </a:lnTo>
                    <a:lnTo>
                      <a:pt x="58" y="521"/>
                    </a:lnTo>
                    <a:lnTo>
                      <a:pt x="58" y="476"/>
                    </a:lnTo>
                    <a:lnTo>
                      <a:pt x="58" y="489"/>
                    </a:lnTo>
                    <a:lnTo>
                      <a:pt x="64" y="495"/>
                    </a:lnTo>
                    <a:lnTo>
                      <a:pt x="64" y="521"/>
                    </a:lnTo>
                    <a:lnTo>
                      <a:pt x="64" y="508"/>
                    </a:lnTo>
                    <a:lnTo>
                      <a:pt x="71" y="515"/>
                    </a:lnTo>
                    <a:lnTo>
                      <a:pt x="71" y="508"/>
                    </a:lnTo>
                    <a:lnTo>
                      <a:pt x="71" y="521"/>
                    </a:lnTo>
                    <a:lnTo>
                      <a:pt x="77" y="515"/>
                    </a:lnTo>
                    <a:lnTo>
                      <a:pt x="77" y="482"/>
                    </a:lnTo>
                    <a:lnTo>
                      <a:pt x="83" y="482"/>
                    </a:lnTo>
                    <a:lnTo>
                      <a:pt x="83" y="508"/>
                    </a:lnTo>
                    <a:lnTo>
                      <a:pt x="83" y="502"/>
                    </a:lnTo>
                    <a:lnTo>
                      <a:pt x="90" y="515"/>
                    </a:lnTo>
                    <a:lnTo>
                      <a:pt x="90" y="521"/>
                    </a:lnTo>
                    <a:lnTo>
                      <a:pt x="90" y="502"/>
                    </a:lnTo>
                    <a:lnTo>
                      <a:pt x="90" y="508"/>
                    </a:lnTo>
                    <a:lnTo>
                      <a:pt x="96" y="515"/>
                    </a:lnTo>
                    <a:lnTo>
                      <a:pt x="96" y="502"/>
                    </a:lnTo>
                    <a:lnTo>
                      <a:pt x="103" y="502"/>
                    </a:lnTo>
                    <a:lnTo>
                      <a:pt x="103" y="508"/>
                    </a:lnTo>
                    <a:lnTo>
                      <a:pt x="103" y="495"/>
                    </a:lnTo>
                    <a:lnTo>
                      <a:pt x="109" y="508"/>
                    </a:lnTo>
                    <a:lnTo>
                      <a:pt x="109" y="502"/>
                    </a:lnTo>
                    <a:lnTo>
                      <a:pt x="109" y="515"/>
                    </a:lnTo>
                    <a:lnTo>
                      <a:pt x="116" y="508"/>
                    </a:lnTo>
                    <a:lnTo>
                      <a:pt x="122" y="515"/>
                    </a:lnTo>
                    <a:lnTo>
                      <a:pt x="122" y="508"/>
                    </a:lnTo>
                    <a:lnTo>
                      <a:pt x="128" y="508"/>
                    </a:lnTo>
                    <a:lnTo>
                      <a:pt x="128" y="515"/>
                    </a:lnTo>
                    <a:lnTo>
                      <a:pt x="128" y="502"/>
                    </a:lnTo>
                    <a:lnTo>
                      <a:pt x="135" y="482"/>
                    </a:lnTo>
                    <a:lnTo>
                      <a:pt x="135" y="508"/>
                    </a:lnTo>
                    <a:lnTo>
                      <a:pt x="141" y="521"/>
                    </a:lnTo>
                    <a:lnTo>
                      <a:pt x="141" y="527"/>
                    </a:lnTo>
                    <a:lnTo>
                      <a:pt x="141" y="508"/>
                    </a:lnTo>
                    <a:lnTo>
                      <a:pt x="148" y="502"/>
                    </a:lnTo>
                    <a:lnTo>
                      <a:pt x="148" y="521"/>
                    </a:lnTo>
                    <a:lnTo>
                      <a:pt x="148" y="515"/>
                    </a:lnTo>
                    <a:lnTo>
                      <a:pt x="154" y="515"/>
                    </a:lnTo>
                    <a:lnTo>
                      <a:pt x="154" y="527"/>
                    </a:lnTo>
                    <a:lnTo>
                      <a:pt x="154" y="515"/>
                    </a:lnTo>
                    <a:lnTo>
                      <a:pt x="161" y="515"/>
                    </a:lnTo>
                    <a:lnTo>
                      <a:pt x="161" y="521"/>
                    </a:lnTo>
                    <a:lnTo>
                      <a:pt x="161" y="508"/>
                    </a:lnTo>
                    <a:lnTo>
                      <a:pt x="167" y="515"/>
                    </a:lnTo>
                    <a:lnTo>
                      <a:pt x="167" y="521"/>
                    </a:lnTo>
                    <a:lnTo>
                      <a:pt x="167" y="515"/>
                    </a:lnTo>
                    <a:lnTo>
                      <a:pt x="173" y="508"/>
                    </a:lnTo>
                    <a:lnTo>
                      <a:pt x="180" y="515"/>
                    </a:lnTo>
                    <a:lnTo>
                      <a:pt x="180" y="508"/>
                    </a:lnTo>
                    <a:lnTo>
                      <a:pt x="186" y="495"/>
                    </a:lnTo>
                    <a:lnTo>
                      <a:pt x="186" y="515"/>
                    </a:lnTo>
                    <a:lnTo>
                      <a:pt x="186" y="508"/>
                    </a:lnTo>
                    <a:lnTo>
                      <a:pt x="193" y="508"/>
                    </a:lnTo>
                    <a:lnTo>
                      <a:pt x="193" y="495"/>
                    </a:lnTo>
                    <a:lnTo>
                      <a:pt x="193" y="508"/>
                    </a:lnTo>
                    <a:lnTo>
                      <a:pt x="199" y="495"/>
                    </a:lnTo>
                    <a:lnTo>
                      <a:pt x="199" y="515"/>
                    </a:lnTo>
                    <a:lnTo>
                      <a:pt x="199" y="502"/>
                    </a:lnTo>
                    <a:lnTo>
                      <a:pt x="206" y="508"/>
                    </a:lnTo>
                    <a:lnTo>
                      <a:pt x="206" y="489"/>
                    </a:lnTo>
                    <a:lnTo>
                      <a:pt x="206" y="495"/>
                    </a:lnTo>
                    <a:lnTo>
                      <a:pt x="212" y="495"/>
                    </a:lnTo>
                    <a:lnTo>
                      <a:pt x="212" y="502"/>
                    </a:lnTo>
                    <a:lnTo>
                      <a:pt x="212" y="489"/>
                    </a:lnTo>
                    <a:lnTo>
                      <a:pt x="212" y="495"/>
                    </a:lnTo>
                    <a:lnTo>
                      <a:pt x="219" y="495"/>
                    </a:lnTo>
                    <a:lnTo>
                      <a:pt x="219" y="437"/>
                    </a:lnTo>
                    <a:lnTo>
                      <a:pt x="225" y="373"/>
                    </a:lnTo>
                    <a:lnTo>
                      <a:pt x="225" y="354"/>
                    </a:lnTo>
                    <a:lnTo>
                      <a:pt x="225" y="476"/>
                    </a:lnTo>
                    <a:lnTo>
                      <a:pt x="231" y="489"/>
                    </a:lnTo>
                    <a:lnTo>
                      <a:pt x="231" y="502"/>
                    </a:lnTo>
                    <a:lnTo>
                      <a:pt x="238" y="502"/>
                    </a:lnTo>
                    <a:lnTo>
                      <a:pt x="238" y="515"/>
                    </a:lnTo>
                    <a:lnTo>
                      <a:pt x="238" y="502"/>
                    </a:lnTo>
                    <a:lnTo>
                      <a:pt x="244" y="508"/>
                    </a:lnTo>
                    <a:lnTo>
                      <a:pt x="244" y="489"/>
                    </a:lnTo>
                    <a:lnTo>
                      <a:pt x="251" y="502"/>
                    </a:lnTo>
                    <a:lnTo>
                      <a:pt x="251" y="482"/>
                    </a:lnTo>
                    <a:lnTo>
                      <a:pt x="257" y="482"/>
                    </a:lnTo>
                    <a:lnTo>
                      <a:pt x="257" y="502"/>
                    </a:lnTo>
                    <a:lnTo>
                      <a:pt x="264" y="508"/>
                    </a:lnTo>
                    <a:lnTo>
                      <a:pt x="264" y="515"/>
                    </a:lnTo>
                    <a:lnTo>
                      <a:pt x="270" y="515"/>
                    </a:lnTo>
                    <a:lnTo>
                      <a:pt x="270" y="521"/>
                    </a:lnTo>
                    <a:lnTo>
                      <a:pt x="270" y="515"/>
                    </a:lnTo>
                    <a:lnTo>
                      <a:pt x="276" y="508"/>
                    </a:lnTo>
                    <a:lnTo>
                      <a:pt x="276" y="527"/>
                    </a:lnTo>
                    <a:lnTo>
                      <a:pt x="276" y="521"/>
                    </a:lnTo>
                    <a:lnTo>
                      <a:pt x="283" y="508"/>
                    </a:lnTo>
                    <a:lnTo>
                      <a:pt x="283" y="515"/>
                    </a:lnTo>
                    <a:lnTo>
                      <a:pt x="289" y="521"/>
                    </a:lnTo>
                    <a:lnTo>
                      <a:pt x="289" y="527"/>
                    </a:lnTo>
                    <a:lnTo>
                      <a:pt x="289" y="515"/>
                    </a:lnTo>
                    <a:lnTo>
                      <a:pt x="296" y="508"/>
                    </a:lnTo>
                    <a:lnTo>
                      <a:pt x="296" y="515"/>
                    </a:lnTo>
                    <a:lnTo>
                      <a:pt x="296" y="502"/>
                    </a:lnTo>
                    <a:lnTo>
                      <a:pt x="302" y="502"/>
                    </a:lnTo>
                    <a:lnTo>
                      <a:pt x="302" y="495"/>
                    </a:lnTo>
                    <a:lnTo>
                      <a:pt x="302" y="508"/>
                    </a:lnTo>
                    <a:lnTo>
                      <a:pt x="309" y="515"/>
                    </a:lnTo>
                    <a:lnTo>
                      <a:pt x="309" y="508"/>
                    </a:lnTo>
                    <a:lnTo>
                      <a:pt x="309" y="521"/>
                    </a:lnTo>
                    <a:lnTo>
                      <a:pt x="315" y="521"/>
                    </a:lnTo>
                    <a:lnTo>
                      <a:pt x="315" y="508"/>
                    </a:lnTo>
                    <a:lnTo>
                      <a:pt x="315" y="515"/>
                    </a:lnTo>
                    <a:lnTo>
                      <a:pt x="321" y="515"/>
                    </a:lnTo>
                    <a:lnTo>
                      <a:pt x="321" y="502"/>
                    </a:lnTo>
                    <a:lnTo>
                      <a:pt x="328" y="508"/>
                    </a:lnTo>
                    <a:lnTo>
                      <a:pt x="328" y="521"/>
                    </a:lnTo>
                    <a:lnTo>
                      <a:pt x="334" y="515"/>
                    </a:lnTo>
                    <a:lnTo>
                      <a:pt x="341" y="521"/>
                    </a:lnTo>
                    <a:lnTo>
                      <a:pt x="341" y="508"/>
                    </a:lnTo>
                    <a:lnTo>
                      <a:pt x="341" y="521"/>
                    </a:lnTo>
                    <a:lnTo>
                      <a:pt x="347" y="521"/>
                    </a:lnTo>
                    <a:lnTo>
                      <a:pt x="347" y="508"/>
                    </a:lnTo>
                    <a:lnTo>
                      <a:pt x="347" y="521"/>
                    </a:lnTo>
                    <a:lnTo>
                      <a:pt x="354" y="521"/>
                    </a:lnTo>
                    <a:lnTo>
                      <a:pt x="354" y="508"/>
                    </a:lnTo>
                    <a:lnTo>
                      <a:pt x="360" y="502"/>
                    </a:lnTo>
                    <a:lnTo>
                      <a:pt x="360" y="515"/>
                    </a:lnTo>
                    <a:lnTo>
                      <a:pt x="366" y="508"/>
                    </a:lnTo>
                    <a:lnTo>
                      <a:pt x="366" y="521"/>
                    </a:lnTo>
                    <a:lnTo>
                      <a:pt x="373" y="521"/>
                    </a:lnTo>
                    <a:lnTo>
                      <a:pt x="373" y="508"/>
                    </a:lnTo>
                    <a:lnTo>
                      <a:pt x="373" y="521"/>
                    </a:lnTo>
                    <a:lnTo>
                      <a:pt x="379" y="508"/>
                    </a:lnTo>
                    <a:lnTo>
                      <a:pt x="379" y="515"/>
                    </a:lnTo>
                    <a:lnTo>
                      <a:pt x="379" y="502"/>
                    </a:lnTo>
                    <a:lnTo>
                      <a:pt x="386" y="508"/>
                    </a:lnTo>
                    <a:lnTo>
                      <a:pt x="386" y="502"/>
                    </a:lnTo>
                    <a:lnTo>
                      <a:pt x="386" y="515"/>
                    </a:lnTo>
                    <a:lnTo>
                      <a:pt x="392" y="521"/>
                    </a:lnTo>
                    <a:lnTo>
                      <a:pt x="392" y="508"/>
                    </a:lnTo>
                    <a:lnTo>
                      <a:pt x="399" y="508"/>
                    </a:lnTo>
                    <a:lnTo>
                      <a:pt x="399" y="502"/>
                    </a:lnTo>
                    <a:lnTo>
                      <a:pt x="405" y="508"/>
                    </a:lnTo>
                    <a:lnTo>
                      <a:pt x="405" y="502"/>
                    </a:lnTo>
                    <a:lnTo>
                      <a:pt x="405" y="508"/>
                    </a:lnTo>
                    <a:lnTo>
                      <a:pt x="412" y="508"/>
                    </a:lnTo>
                    <a:lnTo>
                      <a:pt x="412" y="515"/>
                    </a:lnTo>
                    <a:lnTo>
                      <a:pt x="412" y="502"/>
                    </a:lnTo>
                    <a:lnTo>
                      <a:pt x="412" y="508"/>
                    </a:lnTo>
                    <a:lnTo>
                      <a:pt x="418" y="502"/>
                    </a:lnTo>
                    <a:lnTo>
                      <a:pt x="418" y="495"/>
                    </a:lnTo>
                    <a:lnTo>
                      <a:pt x="418" y="515"/>
                    </a:lnTo>
                    <a:lnTo>
                      <a:pt x="418" y="508"/>
                    </a:lnTo>
                    <a:lnTo>
                      <a:pt x="424" y="489"/>
                    </a:lnTo>
                    <a:lnTo>
                      <a:pt x="424" y="470"/>
                    </a:lnTo>
                    <a:lnTo>
                      <a:pt x="424" y="482"/>
                    </a:lnTo>
                    <a:lnTo>
                      <a:pt x="431" y="495"/>
                    </a:lnTo>
                    <a:lnTo>
                      <a:pt x="431" y="508"/>
                    </a:lnTo>
                    <a:lnTo>
                      <a:pt x="431" y="502"/>
                    </a:lnTo>
                    <a:lnTo>
                      <a:pt x="437" y="502"/>
                    </a:lnTo>
                    <a:lnTo>
                      <a:pt x="437" y="495"/>
                    </a:lnTo>
                    <a:lnTo>
                      <a:pt x="437" y="502"/>
                    </a:lnTo>
                    <a:lnTo>
                      <a:pt x="444" y="508"/>
                    </a:lnTo>
                    <a:lnTo>
                      <a:pt x="444" y="495"/>
                    </a:lnTo>
                    <a:lnTo>
                      <a:pt x="450" y="489"/>
                    </a:lnTo>
                    <a:lnTo>
                      <a:pt x="450" y="476"/>
                    </a:lnTo>
                    <a:lnTo>
                      <a:pt x="457" y="476"/>
                    </a:lnTo>
                    <a:lnTo>
                      <a:pt x="457" y="457"/>
                    </a:lnTo>
                    <a:lnTo>
                      <a:pt x="457" y="470"/>
                    </a:lnTo>
                    <a:lnTo>
                      <a:pt x="463" y="470"/>
                    </a:lnTo>
                    <a:lnTo>
                      <a:pt x="463" y="476"/>
                    </a:lnTo>
                    <a:lnTo>
                      <a:pt x="463" y="457"/>
                    </a:lnTo>
                    <a:lnTo>
                      <a:pt x="469" y="457"/>
                    </a:lnTo>
                    <a:lnTo>
                      <a:pt x="469" y="19"/>
                    </a:lnTo>
                    <a:lnTo>
                      <a:pt x="476" y="0"/>
                    </a:lnTo>
                    <a:lnTo>
                      <a:pt x="476" y="405"/>
                    </a:lnTo>
                    <a:lnTo>
                      <a:pt x="482" y="457"/>
                    </a:lnTo>
                    <a:lnTo>
                      <a:pt x="482" y="502"/>
                    </a:lnTo>
                    <a:lnTo>
                      <a:pt x="482" y="482"/>
                    </a:lnTo>
                    <a:lnTo>
                      <a:pt x="489" y="482"/>
                    </a:lnTo>
                    <a:lnTo>
                      <a:pt x="489" y="476"/>
                    </a:lnTo>
                    <a:lnTo>
                      <a:pt x="489" y="482"/>
                    </a:lnTo>
                    <a:lnTo>
                      <a:pt x="495" y="476"/>
                    </a:lnTo>
                    <a:lnTo>
                      <a:pt x="495" y="489"/>
                    </a:lnTo>
                    <a:lnTo>
                      <a:pt x="502" y="489"/>
                    </a:lnTo>
                    <a:lnTo>
                      <a:pt x="502" y="457"/>
                    </a:lnTo>
                    <a:lnTo>
                      <a:pt x="508" y="450"/>
                    </a:lnTo>
                    <a:lnTo>
                      <a:pt x="508" y="463"/>
                    </a:lnTo>
                    <a:lnTo>
                      <a:pt x="514" y="470"/>
                    </a:lnTo>
                    <a:lnTo>
                      <a:pt x="514" y="495"/>
                    </a:lnTo>
                    <a:lnTo>
                      <a:pt x="521" y="482"/>
                    </a:lnTo>
                    <a:lnTo>
                      <a:pt x="521" y="502"/>
                    </a:lnTo>
                    <a:lnTo>
                      <a:pt x="521" y="495"/>
                    </a:lnTo>
                    <a:lnTo>
                      <a:pt x="527" y="495"/>
                    </a:lnTo>
                    <a:lnTo>
                      <a:pt x="527" y="482"/>
                    </a:lnTo>
                    <a:lnTo>
                      <a:pt x="534" y="495"/>
                    </a:lnTo>
                    <a:lnTo>
                      <a:pt x="534" y="502"/>
                    </a:lnTo>
                    <a:lnTo>
                      <a:pt x="534" y="489"/>
                    </a:lnTo>
                    <a:lnTo>
                      <a:pt x="540" y="489"/>
                    </a:lnTo>
                    <a:lnTo>
                      <a:pt x="540" y="495"/>
                    </a:lnTo>
                    <a:lnTo>
                      <a:pt x="540" y="482"/>
                    </a:lnTo>
                    <a:lnTo>
                      <a:pt x="547" y="476"/>
                    </a:lnTo>
                    <a:lnTo>
                      <a:pt x="547" y="482"/>
                    </a:lnTo>
                    <a:lnTo>
                      <a:pt x="547" y="470"/>
                    </a:lnTo>
                    <a:lnTo>
                      <a:pt x="547" y="476"/>
                    </a:lnTo>
                    <a:lnTo>
                      <a:pt x="553" y="470"/>
                    </a:lnTo>
                    <a:lnTo>
                      <a:pt x="553" y="476"/>
                    </a:lnTo>
                    <a:lnTo>
                      <a:pt x="553" y="470"/>
                    </a:lnTo>
                    <a:lnTo>
                      <a:pt x="560" y="470"/>
                    </a:lnTo>
                    <a:lnTo>
                      <a:pt x="560" y="457"/>
                    </a:lnTo>
                    <a:lnTo>
                      <a:pt x="566" y="450"/>
                    </a:lnTo>
                    <a:lnTo>
                      <a:pt x="566" y="296"/>
                    </a:lnTo>
                    <a:lnTo>
                      <a:pt x="572" y="257"/>
                    </a:lnTo>
                    <a:lnTo>
                      <a:pt x="572" y="450"/>
                    </a:lnTo>
                    <a:lnTo>
                      <a:pt x="579" y="476"/>
                    </a:lnTo>
                    <a:lnTo>
                      <a:pt x="579" y="508"/>
                    </a:lnTo>
                    <a:lnTo>
                      <a:pt x="579" y="495"/>
                    </a:lnTo>
                    <a:lnTo>
                      <a:pt x="585" y="489"/>
                    </a:lnTo>
                    <a:lnTo>
                      <a:pt x="585" y="476"/>
                    </a:lnTo>
                    <a:lnTo>
                      <a:pt x="585" y="495"/>
                    </a:lnTo>
                    <a:lnTo>
                      <a:pt x="592" y="489"/>
                    </a:lnTo>
                    <a:lnTo>
                      <a:pt x="592" y="470"/>
                    </a:lnTo>
                    <a:lnTo>
                      <a:pt x="598" y="457"/>
                    </a:lnTo>
                    <a:lnTo>
                      <a:pt x="598" y="463"/>
                    </a:lnTo>
                    <a:lnTo>
                      <a:pt x="598" y="450"/>
                    </a:lnTo>
                    <a:lnTo>
                      <a:pt x="605" y="457"/>
                    </a:lnTo>
                    <a:lnTo>
                      <a:pt x="605" y="476"/>
                    </a:lnTo>
                    <a:lnTo>
                      <a:pt x="611" y="482"/>
                    </a:lnTo>
                    <a:lnTo>
                      <a:pt x="611" y="495"/>
                    </a:lnTo>
                    <a:lnTo>
                      <a:pt x="617" y="495"/>
                    </a:lnTo>
                    <a:lnTo>
                      <a:pt x="617" y="502"/>
                    </a:lnTo>
                    <a:lnTo>
                      <a:pt x="617" y="495"/>
                    </a:lnTo>
                    <a:lnTo>
                      <a:pt x="624" y="495"/>
                    </a:lnTo>
                    <a:lnTo>
                      <a:pt x="624" y="515"/>
                    </a:lnTo>
                    <a:lnTo>
                      <a:pt x="624" y="502"/>
                    </a:lnTo>
                    <a:lnTo>
                      <a:pt x="630" y="502"/>
                    </a:lnTo>
                    <a:lnTo>
                      <a:pt x="630" y="495"/>
                    </a:lnTo>
                    <a:lnTo>
                      <a:pt x="637" y="495"/>
                    </a:lnTo>
                    <a:lnTo>
                      <a:pt x="637" y="515"/>
                    </a:lnTo>
                    <a:lnTo>
                      <a:pt x="643" y="515"/>
                    </a:lnTo>
                    <a:lnTo>
                      <a:pt x="650" y="515"/>
                    </a:lnTo>
                    <a:lnTo>
                      <a:pt x="650" y="502"/>
                    </a:lnTo>
                    <a:lnTo>
                      <a:pt x="650" y="508"/>
                    </a:lnTo>
                    <a:lnTo>
                      <a:pt x="656" y="502"/>
                    </a:lnTo>
                    <a:lnTo>
                      <a:pt x="656" y="508"/>
                    </a:lnTo>
                    <a:lnTo>
                      <a:pt x="662" y="515"/>
                    </a:lnTo>
                    <a:lnTo>
                      <a:pt x="662" y="527"/>
                    </a:lnTo>
                    <a:lnTo>
                      <a:pt x="662" y="508"/>
                    </a:lnTo>
                    <a:lnTo>
                      <a:pt x="669" y="502"/>
                    </a:lnTo>
                    <a:lnTo>
                      <a:pt x="669" y="515"/>
                    </a:lnTo>
                    <a:lnTo>
                      <a:pt x="675" y="508"/>
                    </a:lnTo>
                    <a:lnTo>
                      <a:pt x="675" y="495"/>
                    </a:lnTo>
                    <a:lnTo>
                      <a:pt x="675" y="508"/>
                    </a:lnTo>
                    <a:lnTo>
                      <a:pt x="682" y="515"/>
                    </a:lnTo>
                    <a:lnTo>
                      <a:pt x="682" y="502"/>
                    </a:lnTo>
                    <a:lnTo>
                      <a:pt x="688" y="495"/>
                    </a:lnTo>
                    <a:lnTo>
                      <a:pt x="688" y="508"/>
                    </a:lnTo>
                    <a:lnTo>
                      <a:pt x="688" y="502"/>
                    </a:lnTo>
                    <a:lnTo>
                      <a:pt x="695" y="502"/>
                    </a:lnTo>
                    <a:lnTo>
                      <a:pt x="695" y="489"/>
                    </a:lnTo>
                    <a:lnTo>
                      <a:pt x="701" y="489"/>
                    </a:lnTo>
                    <a:lnTo>
                      <a:pt x="701" y="476"/>
                    </a:lnTo>
                    <a:lnTo>
                      <a:pt x="701" y="489"/>
                    </a:lnTo>
                    <a:lnTo>
                      <a:pt x="708" y="495"/>
                    </a:lnTo>
                    <a:lnTo>
                      <a:pt x="708" y="502"/>
                    </a:lnTo>
                    <a:lnTo>
                      <a:pt x="708" y="489"/>
                    </a:lnTo>
                    <a:lnTo>
                      <a:pt x="708" y="495"/>
                    </a:lnTo>
                    <a:lnTo>
                      <a:pt x="714" y="495"/>
                    </a:lnTo>
                    <a:lnTo>
                      <a:pt x="714" y="508"/>
                    </a:lnTo>
                    <a:lnTo>
                      <a:pt x="720" y="508"/>
                    </a:lnTo>
                    <a:lnTo>
                      <a:pt x="720" y="502"/>
                    </a:lnTo>
                    <a:lnTo>
                      <a:pt x="720" y="508"/>
                    </a:lnTo>
                    <a:lnTo>
                      <a:pt x="727" y="502"/>
                    </a:lnTo>
                    <a:lnTo>
                      <a:pt x="727" y="495"/>
                    </a:lnTo>
                    <a:lnTo>
                      <a:pt x="727" y="502"/>
                    </a:lnTo>
                    <a:lnTo>
                      <a:pt x="733" y="502"/>
                    </a:lnTo>
                    <a:lnTo>
                      <a:pt x="733" y="515"/>
                    </a:lnTo>
                    <a:lnTo>
                      <a:pt x="733" y="508"/>
                    </a:lnTo>
                    <a:lnTo>
                      <a:pt x="740" y="515"/>
                    </a:lnTo>
                    <a:lnTo>
                      <a:pt x="740" y="521"/>
                    </a:lnTo>
                    <a:lnTo>
                      <a:pt x="740" y="502"/>
                    </a:lnTo>
                    <a:lnTo>
                      <a:pt x="746" y="502"/>
                    </a:lnTo>
                    <a:lnTo>
                      <a:pt x="746" y="515"/>
                    </a:lnTo>
                    <a:lnTo>
                      <a:pt x="753" y="508"/>
                    </a:lnTo>
                    <a:lnTo>
                      <a:pt x="753" y="502"/>
                    </a:lnTo>
                    <a:lnTo>
                      <a:pt x="753" y="508"/>
                    </a:lnTo>
                    <a:lnTo>
                      <a:pt x="759" y="508"/>
                    </a:lnTo>
                    <a:lnTo>
                      <a:pt x="759" y="521"/>
                    </a:lnTo>
                    <a:lnTo>
                      <a:pt x="759" y="515"/>
                    </a:lnTo>
                    <a:lnTo>
                      <a:pt x="765" y="521"/>
                    </a:lnTo>
                    <a:lnTo>
                      <a:pt x="765" y="508"/>
                    </a:lnTo>
                    <a:lnTo>
                      <a:pt x="765" y="515"/>
                    </a:lnTo>
                    <a:lnTo>
                      <a:pt x="772" y="515"/>
                    </a:lnTo>
                    <a:lnTo>
                      <a:pt x="778" y="515"/>
                    </a:lnTo>
                    <a:lnTo>
                      <a:pt x="778" y="521"/>
                    </a:lnTo>
                    <a:lnTo>
                      <a:pt x="778" y="515"/>
                    </a:lnTo>
                    <a:lnTo>
                      <a:pt x="785" y="508"/>
                    </a:lnTo>
                    <a:lnTo>
                      <a:pt x="785" y="521"/>
                    </a:lnTo>
                    <a:lnTo>
                      <a:pt x="791" y="521"/>
                    </a:lnTo>
                    <a:lnTo>
                      <a:pt x="791" y="508"/>
                    </a:lnTo>
                    <a:lnTo>
                      <a:pt x="798" y="515"/>
                    </a:lnTo>
                    <a:lnTo>
                      <a:pt x="798" y="521"/>
                    </a:lnTo>
                    <a:lnTo>
                      <a:pt x="804" y="527"/>
                    </a:lnTo>
                    <a:lnTo>
                      <a:pt x="804" y="521"/>
                    </a:lnTo>
                    <a:lnTo>
                      <a:pt x="810" y="515"/>
                    </a:lnTo>
                    <a:lnTo>
                      <a:pt x="810" y="521"/>
                    </a:lnTo>
                    <a:lnTo>
                      <a:pt x="817" y="515"/>
                    </a:lnTo>
                    <a:lnTo>
                      <a:pt x="817" y="508"/>
                    </a:lnTo>
                    <a:lnTo>
                      <a:pt x="817" y="515"/>
                    </a:lnTo>
                    <a:lnTo>
                      <a:pt x="823" y="515"/>
                    </a:lnTo>
                    <a:lnTo>
                      <a:pt x="823" y="521"/>
                    </a:lnTo>
                    <a:lnTo>
                      <a:pt x="823" y="515"/>
                    </a:lnTo>
                    <a:lnTo>
                      <a:pt x="830" y="508"/>
                    </a:lnTo>
                    <a:lnTo>
                      <a:pt x="830" y="521"/>
                    </a:lnTo>
                    <a:lnTo>
                      <a:pt x="830" y="515"/>
                    </a:lnTo>
                    <a:lnTo>
                      <a:pt x="836" y="515"/>
                    </a:lnTo>
                    <a:lnTo>
                      <a:pt x="836" y="521"/>
                    </a:lnTo>
                    <a:lnTo>
                      <a:pt x="836" y="515"/>
                    </a:lnTo>
                    <a:lnTo>
                      <a:pt x="843" y="515"/>
                    </a:lnTo>
                    <a:lnTo>
                      <a:pt x="843" y="508"/>
                    </a:lnTo>
                    <a:lnTo>
                      <a:pt x="843" y="521"/>
                    </a:lnTo>
                    <a:lnTo>
                      <a:pt x="849" y="521"/>
                    </a:lnTo>
                    <a:lnTo>
                      <a:pt x="849" y="515"/>
                    </a:lnTo>
                    <a:lnTo>
                      <a:pt x="856" y="515"/>
                    </a:lnTo>
                    <a:lnTo>
                      <a:pt x="856" y="521"/>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5" name="Line 146">
                <a:extLst>
                  <a:ext uri="{FF2B5EF4-FFF2-40B4-BE49-F238E27FC236}">
                    <a16:creationId xmlns:a16="http://schemas.microsoft.com/office/drawing/2014/main" id="{DD5F637B-32AB-3D40-B063-D4C91E494028}"/>
                  </a:ext>
                </a:extLst>
              </p:cNvPr>
              <p:cNvSpPr>
                <a:spLocks noChangeShapeType="1"/>
              </p:cNvSpPr>
              <p:nvPr/>
            </p:nvSpPr>
            <p:spPr bwMode="auto">
              <a:xfrm>
                <a:off x="4368731" y="5927725"/>
                <a:ext cx="1231900"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6" name="Rectangle 147">
                <a:extLst>
                  <a:ext uri="{FF2B5EF4-FFF2-40B4-BE49-F238E27FC236}">
                    <a16:creationId xmlns:a16="http://schemas.microsoft.com/office/drawing/2014/main" id="{4C111BDF-5875-304C-AA90-E8F0CFAF6B2D}"/>
                  </a:ext>
                </a:extLst>
              </p:cNvPr>
              <p:cNvSpPr>
                <a:spLocks noChangeArrowheads="1"/>
              </p:cNvSpPr>
              <p:nvPr/>
            </p:nvSpPr>
            <p:spPr bwMode="auto">
              <a:xfrm>
                <a:off x="4259193" y="5861050"/>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77" name="Line 148">
                <a:extLst>
                  <a:ext uri="{FF2B5EF4-FFF2-40B4-BE49-F238E27FC236}">
                    <a16:creationId xmlns:a16="http://schemas.microsoft.com/office/drawing/2014/main" id="{EACD4912-19E4-EF4B-8C7B-F236ADF57F1C}"/>
                  </a:ext>
                </a:extLst>
              </p:cNvPr>
              <p:cNvSpPr>
                <a:spLocks noChangeShapeType="1"/>
              </p:cNvSpPr>
              <p:nvPr/>
            </p:nvSpPr>
            <p:spPr bwMode="auto">
              <a:xfrm>
                <a:off x="4368731" y="5576888"/>
                <a:ext cx="1231900"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78" name="Rectangle 149">
                <a:extLst>
                  <a:ext uri="{FF2B5EF4-FFF2-40B4-BE49-F238E27FC236}">
                    <a16:creationId xmlns:a16="http://schemas.microsoft.com/office/drawing/2014/main" id="{3B948759-1EF2-7444-BF60-E8B63EDD65CF}"/>
                  </a:ext>
                </a:extLst>
              </p:cNvPr>
              <p:cNvSpPr>
                <a:spLocks noChangeArrowheads="1"/>
              </p:cNvSpPr>
              <p:nvPr/>
            </p:nvSpPr>
            <p:spPr bwMode="auto">
              <a:xfrm>
                <a:off x="4259193" y="5510213"/>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5</a:t>
                </a:r>
              </a:p>
            </p:txBody>
          </p:sp>
          <p:sp>
            <p:nvSpPr>
              <p:cNvPr id="79" name="Line 150">
                <a:extLst>
                  <a:ext uri="{FF2B5EF4-FFF2-40B4-BE49-F238E27FC236}">
                    <a16:creationId xmlns:a16="http://schemas.microsoft.com/office/drawing/2014/main" id="{F7566AD6-504E-F34A-94E2-9D1565B10AA8}"/>
                  </a:ext>
                </a:extLst>
              </p:cNvPr>
              <p:cNvSpPr>
                <a:spLocks noChangeShapeType="1"/>
              </p:cNvSpPr>
              <p:nvPr/>
            </p:nvSpPr>
            <p:spPr bwMode="auto">
              <a:xfrm>
                <a:off x="4368731" y="5227638"/>
                <a:ext cx="1231900"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0" name="Rectangle 151">
                <a:extLst>
                  <a:ext uri="{FF2B5EF4-FFF2-40B4-BE49-F238E27FC236}">
                    <a16:creationId xmlns:a16="http://schemas.microsoft.com/office/drawing/2014/main" id="{0FCE573A-3728-764B-BAD8-C5B8082DA9DE}"/>
                  </a:ext>
                </a:extLst>
              </p:cNvPr>
              <p:cNvSpPr>
                <a:spLocks noChangeArrowheads="1"/>
              </p:cNvSpPr>
              <p:nvPr/>
            </p:nvSpPr>
            <p:spPr bwMode="auto">
              <a:xfrm>
                <a:off x="4192518" y="5157788"/>
                <a:ext cx="13970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10</a:t>
                </a:r>
              </a:p>
            </p:txBody>
          </p:sp>
          <p:sp>
            <p:nvSpPr>
              <p:cNvPr id="81" name="Line 152">
                <a:extLst>
                  <a:ext uri="{FF2B5EF4-FFF2-40B4-BE49-F238E27FC236}">
                    <a16:creationId xmlns:a16="http://schemas.microsoft.com/office/drawing/2014/main" id="{E1B5C6F7-EA5A-E147-B1F0-4D38B8A524E4}"/>
                  </a:ext>
                </a:extLst>
              </p:cNvPr>
              <p:cNvSpPr>
                <a:spLocks noChangeShapeType="1"/>
              </p:cNvSpPr>
              <p:nvPr/>
            </p:nvSpPr>
            <p:spPr bwMode="auto">
              <a:xfrm flipV="1">
                <a:off x="4368731" y="5091113"/>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2" name="Line 153">
                <a:extLst>
                  <a:ext uri="{FF2B5EF4-FFF2-40B4-BE49-F238E27FC236}">
                    <a16:creationId xmlns:a16="http://schemas.microsoft.com/office/drawing/2014/main" id="{82BA3586-DE17-D84F-8E26-04BA26F326F2}"/>
                  </a:ext>
                </a:extLst>
              </p:cNvPr>
              <p:cNvSpPr>
                <a:spLocks noChangeShapeType="1"/>
              </p:cNvSpPr>
              <p:nvPr/>
            </p:nvSpPr>
            <p:spPr bwMode="auto">
              <a:xfrm flipV="1">
                <a:off x="4673531" y="5091113"/>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3" name="Line 154">
                <a:extLst>
                  <a:ext uri="{FF2B5EF4-FFF2-40B4-BE49-F238E27FC236}">
                    <a16:creationId xmlns:a16="http://schemas.microsoft.com/office/drawing/2014/main" id="{CB98090B-55BF-3F48-B050-11F9FEB3D767}"/>
                  </a:ext>
                </a:extLst>
              </p:cNvPr>
              <p:cNvSpPr>
                <a:spLocks noChangeShapeType="1"/>
              </p:cNvSpPr>
              <p:nvPr/>
            </p:nvSpPr>
            <p:spPr bwMode="auto">
              <a:xfrm flipV="1">
                <a:off x="4989443" y="5091113"/>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4" name="Line 155">
                <a:extLst>
                  <a:ext uri="{FF2B5EF4-FFF2-40B4-BE49-F238E27FC236}">
                    <a16:creationId xmlns:a16="http://schemas.microsoft.com/office/drawing/2014/main" id="{CD3CF19B-8C2A-F84C-9F7E-BF4508F018ED}"/>
                  </a:ext>
                </a:extLst>
              </p:cNvPr>
              <p:cNvSpPr>
                <a:spLocks noChangeShapeType="1"/>
              </p:cNvSpPr>
              <p:nvPr/>
            </p:nvSpPr>
            <p:spPr bwMode="auto">
              <a:xfrm flipV="1">
                <a:off x="5294243" y="5091113"/>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5" name="Line 156">
                <a:extLst>
                  <a:ext uri="{FF2B5EF4-FFF2-40B4-BE49-F238E27FC236}">
                    <a16:creationId xmlns:a16="http://schemas.microsoft.com/office/drawing/2014/main" id="{496CA107-432B-064B-8B05-0147B3EFF507}"/>
                  </a:ext>
                </a:extLst>
              </p:cNvPr>
              <p:cNvSpPr>
                <a:spLocks noChangeShapeType="1"/>
              </p:cNvSpPr>
              <p:nvPr/>
            </p:nvSpPr>
            <p:spPr bwMode="auto">
              <a:xfrm flipV="1">
                <a:off x="5600631" y="5091113"/>
                <a:ext cx="0"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6" name="Rectangle 157">
                <a:extLst>
                  <a:ext uri="{FF2B5EF4-FFF2-40B4-BE49-F238E27FC236}">
                    <a16:creationId xmlns:a16="http://schemas.microsoft.com/office/drawing/2014/main" id="{21556D34-F66D-D848-A4F4-8727EF163B69}"/>
                  </a:ext>
                </a:extLst>
              </p:cNvPr>
              <p:cNvSpPr>
                <a:spLocks noChangeArrowheads="1"/>
              </p:cNvSpPr>
              <p:nvPr/>
            </p:nvSpPr>
            <p:spPr bwMode="auto">
              <a:xfrm>
                <a:off x="4368731" y="5091113"/>
                <a:ext cx="1231900" cy="1042987"/>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7" name="Freeform 158">
                <a:extLst>
                  <a:ext uri="{FF2B5EF4-FFF2-40B4-BE49-F238E27FC236}">
                    <a16:creationId xmlns:a16="http://schemas.microsoft.com/office/drawing/2014/main" id="{CFE7BD12-CA43-F64F-B30E-09144F4E32FD}"/>
                  </a:ext>
                </a:extLst>
              </p:cNvPr>
              <p:cNvSpPr>
                <a:spLocks/>
              </p:cNvSpPr>
              <p:nvPr/>
            </p:nvSpPr>
            <p:spPr bwMode="auto">
              <a:xfrm>
                <a:off x="4368731" y="5894388"/>
                <a:ext cx="1231900" cy="50800"/>
              </a:xfrm>
              <a:custGeom>
                <a:avLst/>
                <a:gdLst>
                  <a:gd name="T0" fmla="*/ 18709 w 856"/>
                  <a:gd name="T1" fmla="*/ 16933 h 39"/>
                  <a:gd name="T2" fmla="*/ 35978 w 856"/>
                  <a:gd name="T3" fmla="*/ 42985 h 39"/>
                  <a:gd name="T4" fmla="*/ 54687 w 856"/>
                  <a:gd name="T5" fmla="*/ 33867 h 39"/>
                  <a:gd name="T6" fmla="*/ 73396 w 856"/>
                  <a:gd name="T7" fmla="*/ 26051 h 39"/>
                  <a:gd name="T8" fmla="*/ 92105 w 856"/>
                  <a:gd name="T9" fmla="*/ 16933 h 39"/>
                  <a:gd name="T10" fmla="*/ 119448 w 856"/>
                  <a:gd name="T11" fmla="*/ 42985 h 39"/>
                  <a:gd name="T12" fmla="*/ 138157 w 856"/>
                  <a:gd name="T13" fmla="*/ 26051 h 39"/>
                  <a:gd name="T14" fmla="*/ 156866 w 856"/>
                  <a:gd name="T15" fmla="*/ 16933 h 39"/>
                  <a:gd name="T16" fmla="*/ 175575 w 856"/>
                  <a:gd name="T17" fmla="*/ 26051 h 39"/>
                  <a:gd name="T18" fmla="*/ 194283 w 856"/>
                  <a:gd name="T19" fmla="*/ 42985 h 39"/>
                  <a:gd name="T20" fmla="*/ 212992 w 856"/>
                  <a:gd name="T21" fmla="*/ 26051 h 39"/>
                  <a:gd name="T22" fmla="*/ 240336 w 856"/>
                  <a:gd name="T23" fmla="*/ 33867 h 39"/>
                  <a:gd name="T24" fmla="*/ 267679 w 856"/>
                  <a:gd name="T25" fmla="*/ 9118 h 39"/>
                  <a:gd name="T26" fmla="*/ 286388 w 856"/>
                  <a:gd name="T27" fmla="*/ 33867 h 39"/>
                  <a:gd name="T28" fmla="*/ 305097 w 856"/>
                  <a:gd name="T29" fmla="*/ 16933 h 39"/>
                  <a:gd name="T30" fmla="*/ 323805 w 856"/>
                  <a:gd name="T31" fmla="*/ 26051 h 39"/>
                  <a:gd name="T32" fmla="*/ 351149 w 856"/>
                  <a:gd name="T33" fmla="*/ 26051 h 39"/>
                  <a:gd name="T34" fmla="*/ 369858 w 856"/>
                  <a:gd name="T35" fmla="*/ 26051 h 39"/>
                  <a:gd name="T36" fmla="*/ 379932 w 856"/>
                  <a:gd name="T37" fmla="*/ 16933 h 39"/>
                  <a:gd name="T38" fmla="*/ 397201 w 856"/>
                  <a:gd name="T39" fmla="*/ 26051 h 39"/>
                  <a:gd name="T40" fmla="*/ 415910 w 856"/>
                  <a:gd name="T41" fmla="*/ 33867 h 39"/>
                  <a:gd name="T42" fmla="*/ 434619 w 856"/>
                  <a:gd name="T43" fmla="*/ 26051 h 39"/>
                  <a:gd name="T44" fmla="*/ 453328 w 856"/>
                  <a:gd name="T45" fmla="*/ 33867 h 39"/>
                  <a:gd name="T46" fmla="*/ 480671 w 856"/>
                  <a:gd name="T47" fmla="*/ 26051 h 39"/>
                  <a:gd name="T48" fmla="*/ 499380 w 856"/>
                  <a:gd name="T49" fmla="*/ 26051 h 39"/>
                  <a:gd name="T50" fmla="*/ 526724 w 856"/>
                  <a:gd name="T51" fmla="*/ 26051 h 39"/>
                  <a:gd name="T52" fmla="*/ 545432 w 856"/>
                  <a:gd name="T53" fmla="*/ 16933 h 39"/>
                  <a:gd name="T54" fmla="*/ 574215 w 856"/>
                  <a:gd name="T55" fmla="*/ 33867 h 39"/>
                  <a:gd name="T56" fmla="*/ 592924 w 856"/>
                  <a:gd name="T57" fmla="*/ 26051 h 39"/>
                  <a:gd name="T58" fmla="*/ 610193 w 856"/>
                  <a:gd name="T59" fmla="*/ 33867 h 39"/>
                  <a:gd name="T60" fmla="*/ 628902 w 856"/>
                  <a:gd name="T61" fmla="*/ 33867 h 39"/>
                  <a:gd name="T62" fmla="*/ 647611 w 856"/>
                  <a:gd name="T63" fmla="*/ 33867 h 39"/>
                  <a:gd name="T64" fmla="*/ 674955 w 856"/>
                  <a:gd name="T65" fmla="*/ 42985 h 39"/>
                  <a:gd name="T66" fmla="*/ 703737 w 856"/>
                  <a:gd name="T67" fmla="*/ 16933 h 39"/>
                  <a:gd name="T68" fmla="*/ 722446 w 856"/>
                  <a:gd name="T69" fmla="*/ 26051 h 39"/>
                  <a:gd name="T70" fmla="*/ 739716 w 856"/>
                  <a:gd name="T71" fmla="*/ 16933 h 39"/>
                  <a:gd name="T72" fmla="*/ 758425 w 856"/>
                  <a:gd name="T73" fmla="*/ 33867 h 39"/>
                  <a:gd name="T74" fmla="*/ 777133 w 856"/>
                  <a:gd name="T75" fmla="*/ 26051 h 39"/>
                  <a:gd name="T76" fmla="*/ 795842 w 856"/>
                  <a:gd name="T77" fmla="*/ 16933 h 39"/>
                  <a:gd name="T78" fmla="*/ 814551 w 856"/>
                  <a:gd name="T79" fmla="*/ 26051 h 39"/>
                  <a:gd name="T80" fmla="*/ 841894 w 856"/>
                  <a:gd name="T81" fmla="*/ 33867 h 39"/>
                  <a:gd name="T82" fmla="*/ 870677 w 856"/>
                  <a:gd name="T83" fmla="*/ 42985 h 39"/>
                  <a:gd name="T84" fmla="*/ 887947 w 856"/>
                  <a:gd name="T85" fmla="*/ 16933 h 39"/>
                  <a:gd name="T86" fmla="*/ 916729 w 856"/>
                  <a:gd name="T87" fmla="*/ 26051 h 39"/>
                  <a:gd name="T88" fmla="*/ 944073 w 856"/>
                  <a:gd name="T89" fmla="*/ 42985 h 39"/>
                  <a:gd name="T90" fmla="*/ 962782 w 856"/>
                  <a:gd name="T91" fmla="*/ 33867 h 39"/>
                  <a:gd name="T92" fmla="*/ 981490 w 856"/>
                  <a:gd name="T93" fmla="*/ 16933 h 39"/>
                  <a:gd name="T94" fmla="*/ 1000199 w 856"/>
                  <a:gd name="T95" fmla="*/ 26051 h 39"/>
                  <a:gd name="T96" fmla="*/ 1027543 w 856"/>
                  <a:gd name="T97" fmla="*/ 26051 h 39"/>
                  <a:gd name="T98" fmla="*/ 1046252 w 856"/>
                  <a:gd name="T99" fmla="*/ 26051 h 39"/>
                  <a:gd name="T100" fmla="*/ 1064960 w 856"/>
                  <a:gd name="T101" fmla="*/ 26051 h 39"/>
                  <a:gd name="T102" fmla="*/ 1092304 w 856"/>
                  <a:gd name="T103" fmla="*/ 16933 h 39"/>
                  <a:gd name="T104" fmla="*/ 1111013 w 856"/>
                  <a:gd name="T105" fmla="*/ 16933 h 39"/>
                  <a:gd name="T106" fmla="*/ 1129721 w 856"/>
                  <a:gd name="T107" fmla="*/ 26051 h 39"/>
                  <a:gd name="T108" fmla="*/ 1148430 w 856"/>
                  <a:gd name="T109" fmla="*/ 26051 h 39"/>
                  <a:gd name="T110" fmla="*/ 1165700 w 856"/>
                  <a:gd name="T111" fmla="*/ 26051 h 39"/>
                  <a:gd name="T112" fmla="*/ 1184409 w 856"/>
                  <a:gd name="T113" fmla="*/ 26051 h 39"/>
                  <a:gd name="T114" fmla="*/ 1213191 w 856"/>
                  <a:gd name="T115" fmla="*/ 33867 h 39"/>
                  <a:gd name="T116" fmla="*/ 1231900 w 856"/>
                  <a:gd name="T117" fmla="*/ 26051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6"/>
                  <a:gd name="T178" fmla="*/ 0 h 39"/>
                  <a:gd name="T179" fmla="*/ 856 w 856"/>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6" h="39">
                    <a:moveTo>
                      <a:pt x="0" y="20"/>
                    </a:moveTo>
                    <a:lnTo>
                      <a:pt x="0" y="13"/>
                    </a:lnTo>
                    <a:lnTo>
                      <a:pt x="0" y="26"/>
                    </a:lnTo>
                    <a:lnTo>
                      <a:pt x="6" y="26"/>
                    </a:lnTo>
                    <a:lnTo>
                      <a:pt x="6" y="13"/>
                    </a:lnTo>
                    <a:lnTo>
                      <a:pt x="13" y="13"/>
                    </a:lnTo>
                    <a:lnTo>
                      <a:pt x="13" y="20"/>
                    </a:lnTo>
                    <a:lnTo>
                      <a:pt x="13" y="7"/>
                    </a:lnTo>
                    <a:lnTo>
                      <a:pt x="13" y="13"/>
                    </a:lnTo>
                    <a:lnTo>
                      <a:pt x="19" y="13"/>
                    </a:lnTo>
                    <a:lnTo>
                      <a:pt x="19" y="26"/>
                    </a:lnTo>
                    <a:lnTo>
                      <a:pt x="25" y="33"/>
                    </a:lnTo>
                    <a:lnTo>
                      <a:pt x="25" y="13"/>
                    </a:lnTo>
                    <a:lnTo>
                      <a:pt x="32" y="7"/>
                    </a:lnTo>
                    <a:lnTo>
                      <a:pt x="32" y="33"/>
                    </a:lnTo>
                    <a:lnTo>
                      <a:pt x="38" y="20"/>
                    </a:lnTo>
                    <a:lnTo>
                      <a:pt x="38" y="33"/>
                    </a:lnTo>
                    <a:lnTo>
                      <a:pt x="38" y="26"/>
                    </a:lnTo>
                    <a:lnTo>
                      <a:pt x="45" y="26"/>
                    </a:lnTo>
                    <a:lnTo>
                      <a:pt x="45" y="13"/>
                    </a:lnTo>
                    <a:lnTo>
                      <a:pt x="45" y="26"/>
                    </a:lnTo>
                    <a:lnTo>
                      <a:pt x="51" y="20"/>
                    </a:lnTo>
                    <a:lnTo>
                      <a:pt x="51" y="7"/>
                    </a:lnTo>
                    <a:lnTo>
                      <a:pt x="51" y="20"/>
                    </a:lnTo>
                    <a:lnTo>
                      <a:pt x="58" y="26"/>
                    </a:lnTo>
                    <a:lnTo>
                      <a:pt x="58" y="33"/>
                    </a:lnTo>
                    <a:lnTo>
                      <a:pt x="58" y="20"/>
                    </a:lnTo>
                    <a:lnTo>
                      <a:pt x="58" y="26"/>
                    </a:lnTo>
                    <a:lnTo>
                      <a:pt x="64" y="26"/>
                    </a:lnTo>
                    <a:lnTo>
                      <a:pt x="64" y="13"/>
                    </a:lnTo>
                    <a:lnTo>
                      <a:pt x="71" y="7"/>
                    </a:lnTo>
                    <a:lnTo>
                      <a:pt x="71" y="33"/>
                    </a:lnTo>
                    <a:lnTo>
                      <a:pt x="77" y="33"/>
                    </a:lnTo>
                    <a:lnTo>
                      <a:pt x="77" y="20"/>
                    </a:lnTo>
                    <a:lnTo>
                      <a:pt x="77" y="26"/>
                    </a:lnTo>
                    <a:lnTo>
                      <a:pt x="83" y="33"/>
                    </a:lnTo>
                    <a:lnTo>
                      <a:pt x="83" y="13"/>
                    </a:lnTo>
                    <a:lnTo>
                      <a:pt x="90" y="20"/>
                    </a:lnTo>
                    <a:lnTo>
                      <a:pt x="90" y="39"/>
                    </a:lnTo>
                    <a:lnTo>
                      <a:pt x="90" y="26"/>
                    </a:lnTo>
                    <a:lnTo>
                      <a:pt x="96" y="26"/>
                    </a:lnTo>
                    <a:lnTo>
                      <a:pt x="96" y="20"/>
                    </a:lnTo>
                    <a:lnTo>
                      <a:pt x="96" y="26"/>
                    </a:lnTo>
                    <a:lnTo>
                      <a:pt x="103" y="26"/>
                    </a:lnTo>
                    <a:lnTo>
                      <a:pt x="103" y="13"/>
                    </a:lnTo>
                    <a:lnTo>
                      <a:pt x="103" y="20"/>
                    </a:lnTo>
                    <a:lnTo>
                      <a:pt x="109" y="33"/>
                    </a:lnTo>
                    <a:lnTo>
                      <a:pt x="109" y="13"/>
                    </a:lnTo>
                    <a:lnTo>
                      <a:pt x="109" y="20"/>
                    </a:lnTo>
                    <a:lnTo>
                      <a:pt x="116" y="26"/>
                    </a:lnTo>
                    <a:lnTo>
                      <a:pt x="116" y="7"/>
                    </a:lnTo>
                    <a:lnTo>
                      <a:pt x="116" y="33"/>
                    </a:lnTo>
                    <a:lnTo>
                      <a:pt x="122" y="26"/>
                    </a:lnTo>
                    <a:lnTo>
                      <a:pt x="122" y="20"/>
                    </a:lnTo>
                    <a:lnTo>
                      <a:pt x="122" y="26"/>
                    </a:lnTo>
                    <a:lnTo>
                      <a:pt x="128" y="13"/>
                    </a:lnTo>
                    <a:lnTo>
                      <a:pt x="128" y="26"/>
                    </a:lnTo>
                    <a:lnTo>
                      <a:pt x="128" y="20"/>
                    </a:lnTo>
                    <a:lnTo>
                      <a:pt x="135" y="13"/>
                    </a:lnTo>
                    <a:lnTo>
                      <a:pt x="135" y="33"/>
                    </a:lnTo>
                    <a:lnTo>
                      <a:pt x="135" y="26"/>
                    </a:lnTo>
                    <a:lnTo>
                      <a:pt x="141" y="26"/>
                    </a:lnTo>
                    <a:lnTo>
                      <a:pt x="141" y="13"/>
                    </a:lnTo>
                    <a:lnTo>
                      <a:pt x="148" y="20"/>
                    </a:lnTo>
                    <a:lnTo>
                      <a:pt x="148" y="33"/>
                    </a:lnTo>
                    <a:lnTo>
                      <a:pt x="148" y="20"/>
                    </a:lnTo>
                    <a:lnTo>
                      <a:pt x="154" y="20"/>
                    </a:lnTo>
                    <a:lnTo>
                      <a:pt x="154" y="26"/>
                    </a:lnTo>
                    <a:lnTo>
                      <a:pt x="161" y="26"/>
                    </a:lnTo>
                    <a:lnTo>
                      <a:pt x="161" y="13"/>
                    </a:lnTo>
                    <a:lnTo>
                      <a:pt x="167" y="13"/>
                    </a:lnTo>
                    <a:lnTo>
                      <a:pt x="167" y="26"/>
                    </a:lnTo>
                    <a:lnTo>
                      <a:pt x="167" y="13"/>
                    </a:lnTo>
                    <a:lnTo>
                      <a:pt x="173" y="20"/>
                    </a:lnTo>
                    <a:lnTo>
                      <a:pt x="173" y="26"/>
                    </a:lnTo>
                    <a:lnTo>
                      <a:pt x="180" y="20"/>
                    </a:lnTo>
                    <a:lnTo>
                      <a:pt x="186" y="26"/>
                    </a:lnTo>
                    <a:lnTo>
                      <a:pt x="186" y="7"/>
                    </a:lnTo>
                    <a:lnTo>
                      <a:pt x="186" y="20"/>
                    </a:lnTo>
                    <a:lnTo>
                      <a:pt x="193" y="20"/>
                    </a:lnTo>
                    <a:lnTo>
                      <a:pt x="193" y="26"/>
                    </a:lnTo>
                    <a:lnTo>
                      <a:pt x="193" y="13"/>
                    </a:lnTo>
                    <a:lnTo>
                      <a:pt x="199" y="20"/>
                    </a:lnTo>
                    <a:lnTo>
                      <a:pt x="199" y="26"/>
                    </a:lnTo>
                    <a:lnTo>
                      <a:pt x="199" y="7"/>
                    </a:lnTo>
                    <a:lnTo>
                      <a:pt x="206" y="20"/>
                    </a:lnTo>
                    <a:lnTo>
                      <a:pt x="206" y="13"/>
                    </a:lnTo>
                    <a:lnTo>
                      <a:pt x="206" y="26"/>
                    </a:lnTo>
                    <a:lnTo>
                      <a:pt x="212" y="20"/>
                    </a:lnTo>
                    <a:lnTo>
                      <a:pt x="212" y="13"/>
                    </a:lnTo>
                    <a:lnTo>
                      <a:pt x="212" y="26"/>
                    </a:lnTo>
                    <a:lnTo>
                      <a:pt x="219" y="7"/>
                    </a:lnTo>
                    <a:lnTo>
                      <a:pt x="219" y="20"/>
                    </a:lnTo>
                    <a:lnTo>
                      <a:pt x="225" y="13"/>
                    </a:lnTo>
                    <a:lnTo>
                      <a:pt x="225" y="26"/>
                    </a:lnTo>
                    <a:lnTo>
                      <a:pt x="225" y="20"/>
                    </a:lnTo>
                    <a:lnTo>
                      <a:pt x="231" y="20"/>
                    </a:lnTo>
                    <a:lnTo>
                      <a:pt x="231" y="13"/>
                    </a:lnTo>
                    <a:lnTo>
                      <a:pt x="238" y="7"/>
                    </a:lnTo>
                    <a:lnTo>
                      <a:pt x="238" y="26"/>
                    </a:lnTo>
                    <a:lnTo>
                      <a:pt x="238" y="7"/>
                    </a:lnTo>
                    <a:lnTo>
                      <a:pt x="244" y="20"/>
                    </a:lnTo>
                    <a:lnTo>
                      <a:pt x="244" y="33"/>
                    </a:lnTo>
                    <a:lnTo>
                      <a:pt x="244" y="13"/>
                    </a:lnTo>
                    <a:lnTo>
                      <a:pt x="251" y="13"/>
                    </a:lnTo>
                    <a:lnTo>
                      <a:pt x="251" y="26"/>
                    </a:lnTo>
                    <a:lnTo>
                      <a:pt x="251" y="20"/>
                    </a:lnTo>
                    <a:lnTo>
                      <a:pt x="257" y="20"/>
                    </a:lnTo>
                    <a:lnTo>
                      <a:pt x="257" y="33"/>
                    </a:lnTo>
                    <a:lnTo>
                      <a:pt x="257" y="13"/>
                    </a:lnTo>
                    <a:lnTo>
                      <a:pt x="257" y="20"/>
                    </a:lnTo>
                    <a:lnTo>
                      <a:pt x="264" y="20"/>
                    </a:lnTo>
                    <a:lnTo>
                      <a:pt x="264" y="26"/>
                    </a:lnTo>
                    <a:lnTo>
                      <a:pt x="264" y="13"/>
                    </a:lnTo>
                    <a:lnTo>
                      <a:pt x="264" y="20"/>
                    </a:lnTo>
                    <a:lnTo>
                      <a:pt x="270" y="20"/>
                    </a:lnTo>
                    <a:lnTo>
                      <a:pt x="270" y="33"/>
                    </a:lnTo>
                    <a:lnTo>
                      <a:pt x="276" y="26"/>
                    </a:lnTo>
                    <a:lnTo>
                      <a:pt x="276" y="39"/>
                    </a:lnTo>
                    <a:lnTo>
                      <a:pt x="276" y="20"/>
                    </a:lnTo>
                    <a:lnTo>
                      <a:pt x="276" y="26"/>
                    </a:lnTo>
                    <a:lnTo>
                      <a:pt x="283" y="26"/>
                    </a:lnTo>
                    <a:lnTo>
                      <a:pt x="283" y="33"/>
                    </a:lnTo>
                    <a:lnTo>
                      <a:pt x="283" y="26"/>
                    </a:lnTo>
                    <a:lnTo>
                      <a:pt x="289" y="20"/>
                    </a:lnTo>
                    <a:lnTo>
                      <a:pt x="289" y="26"/>
                    </a:lnTo>
                    <a:lnTo>
                      <a:pt x="289" y="20"/>
                    </a:lnTo>
                    <a:lnTo>
                      <a:pt x="296" y="26"/>
                    </a:lnTo>
                    <a:lnTo>
                      <a:pt x="296" y="13"/>
                    </a:lnTo>
                    <a:lnTo>
                      <a:pt x="296" y="20"/>
                    </a:lnTo>
                    <a:lnTo>
                      <a:pt x="302" y="13"/>
                    </a:lnTo>
                    <a:lnTo>
                      <a:pt x="302" y="20"/>
                    </a:lnTo>
                    <a:lnTo>
                      <a:pt x="309" y="20"/>
                    </a:lnTo>
                    <a:lnTo>
                      <a:pt x="309" y="13"/>
                    </a:lnTo>
                    <a:lnTo>
                      <a:pt x="309" y="20"/>
                    </a:lnTo>
                    <a:lnTo>
                      <a:pt x="315" y="26"/>
                    </a:lnTo>
                    <a:lnTo>
                      <a:pt x="315" y="20"/>
                    </a:lnTo>
                    <a:lnTo>
                      <a:pt x="315" y="26"/>
                    </a:lnTo>
                    <a:lnTo>
                      <a:pt x="321" y="33"/>
                    </a:lnTo>
                    <a:lnTo>
                      <a:pt x="321" y="13"/>
                    </a:lnTo>
                    <a:lnTo>
                      <a:pt x="328" y="7"/>
                    </a:lnTo>
                    <a:lnTo>
                      <a:pt x="328" y="13"/>
                    </a:lnTo>
                    <a:lnTo>
                      <a:pt x="328" y="7"/>
                    </a:lnTo>
                    <a:lnTo>
                      <a:pt x="334" y="20"/>
                    </a:lnTo>
                    <a:lnTo>
                      <a:pt x="334" y="13"/>
                    </a:lnTo>
                    <a:lnTo>
                      <a:pt x="334" y="26"/>
                    </a:lnTo>
                    <a:lnTo>
                      <a:pt x="341" y="13"/>
                    </a:lnTo>
                    <a:lnTo>
                      <a:pt x="341" y="33"/>
                    </a:lnTo>
                    <a:lnTo>
                      <a:pt x="341" y="20"/>
                    </a:lnTo>
                    <a:lnTo>
                      <a:pt x="347" y="20"/>
                    </a:lnTo>
                    <a:lnTo>
                      <a:pt x="347" y="33"/>
                    </a:lnTo>
                    <a:lnTo>
                      <a:pt x="354" y="26"/>
                    </a:lnTo>
                    <a:lnTo>
                      <a:pt x="354" y="13"/>
                    </a:lnTo>
                    <a:lnTo>
                      <a:pt x="360" y="26"/>
                    </a:lnTo>
                    <a:lnTo>
                      <a:pt x="360" y="20"/>
                    </a:lnTo>
                    <a:lnTo>
                      <a:pt x="366" y="20"/>
                    </a:lnTo>
                    <a:lnTo>
                      <a:pt x="366" y="26"/>
                    </a:lnTo>
                    <a:lnTo>
                      <a:pt x="366" y="13"/>
                    </a:lnTo>
                    <a:lnTo>
                      <a:pt x="373" y="13"/>
                    </a:lnTo>
                    <a:lnTo>
                      <a:pt x="373" y="26"/>
                    </a:lnTo>
                    <a:lnTo>
                      <a:pt x="379" y="20"/>
                    </a:lnTo>
                    <a:lnTo>
                      <a:pt x="379" y="13"/>
                    </a:lnTo>
                    <a:lnTo>
                      <a:pt x="386" y="13"/>
                    </a:lnTo>
                    <a:lnTo>
                      <a:pt x="386" y="26"/>
                    </a:lnTo>
                    <a:lnTo>
                      <a:pt x="392" y="26"/>
                    </a:lnTo>
                    <a:lnTo>
                      <a:pt x="392" y="20"/>
                    </a:lnTo>
                    <a:lnTo>
                      <a:pt x="399" y="20"/>
                    </a:lnTo>
                    <a:lnTo>
                      <a:pt x="399" y="26"/>
                    </a:lnTo>
                    <a:lnTo>
                      <a:pt x="399" y="13"/>
                    </a:lnTo>
                    <a:lnTo>
                      <a:pt x="405" y="20"/>
                    </a:lnTo>
                    <a:lnTo>
                      <a:pt x="405" y="33"/>
                    </a:lnTo>
                    <a:lnTo>
                      <a:pt x="405" y="26"/>
                    </a:lnTo>
                    <a:lnTo>
                      <a:pt x="412" y="26"/>
                    </a:lnTo>
                    <a:lnTo>
                      <a:pt x="412" y="20"/>
                    </a:lnTo>
                    <a:lnTo>
                      <a:pt x="418" y="20"/>
                    </a:lnTo>
                    <a:lnTo>
                      <a:pt x="418" y="26"/>
                    </a:lnTo>
                    <a:lnTo>
                      <a:pt x="418" y="20"/>
                    </a:lnTo>
                    <a:lnTo>
                      <a:pt x="424" y="20"/>
                    </a:lnTo>
                    <a:lnTo>
                      <a:pt x="424" y="13"/>
                    </a:lnTo>
                    <a:lnTo>
                      <a:pt x="424" y="26"/>
                    </a:lnTo>
                    <a:lnTo>
                      <a:pt x="431" y="13"/>
                    </a:lnTo>
                    <a:lnTo>
                      <a:pt x="431" y="26"/>
                    </a:lnTo>
                    <a:lnTo>
                      <a:pt x="431" y="20"/>
                    </a:lnTo>
                    <a:lnTo>
                      <a:pt x="437" y="20"/>
                    </a:lnTo>
                    <a:lnTo>
                      <a:pt x="437" y="13"/>
                    </a:lnTo>
                    <a:lnTo>
                      <a:pt x="437" y="26"/>
                    </a:lnTo>
                    <a:lnTo>
                      <a:pt x="444" y="33"/>
                    </a:lnTo>
                    <a:lnTo>
                      <a:pt x="444" y="13"/>
                    </a:lnTo>
                    <a:lnTo>
                      <a:pt x="444" y="26"/>
                    </a:lnTo>
                    <a:lnTo>
                      <a:pt x="450" y="20"/>
                    </a:lnTo>
                    <a:lnTo>
                      <a:pt x="450" y="13"/>
                    </a:lnTo>
                    <a:lnTo>
                      <a:pt x="450" y="26"/>
                    </a:lnTo>
                    <a:lnTo>
                      <a:pt x="457" y="26"/>
                    </a:lnTo>
                    <a:lnTo>
                      <a:pt x="457" y="20"/>
                    </a:lnTo>
                    <a:lnTo>
                      <a:pt x="463" y="20"/>
                    </a:lnTo>
                    <a:lnTo>
                      <a:pt x="463" y="26"/>
                    </a:lnTo>
                    <a:lnTo>
                      <a:pt x="469" y="20"/>
                    </a:lnTo>
                    <a:lnTo>
                      <a:pt x="469" y="33"/>
                    </a:lnTo>
                    <a:lnTo>
                      <a:pt x="469" y="20"/>
                    </a:lnTo>
                    <a:lnTo>
                      <a:pt x="476" y="20"/>
                    </a:lnTo>
                    <a:lnTo>
                      <a:pt x="476" y="26"/>
                    </a:lnTo>
                    <a:lnTo>
                      <a:pt x="482" y="26"/>
                    </a:lnTo>
                    <a:lnTo>
                      <a:pt x="482" y="20"/>
                    </a:lnTo>
                    <a:lnTo>
                      <a:pt x="489" y="13"/>
                    </a:lnTo>
                    <a:lnTo>
                      <a:pt x="489" y="26"/>
                    </a:lnTo>
                    <a:lnTo>
                      <a:pt x="495" y="26"/>
                    </a:lnTo>
                    <a:lnTo>
                      <a:pt x="495" y="20"/>
                    </a:lnTo>
                    <a:lnTo>
                      <a:pt x="495" y="33"/>
                    </a:lnTo>
                    <a:lnTo>
                      <a:pt x="502" y="26"/>
                    </a:lnTo>
                    <a:lnTo>
                      <a:pt x="502" y="20"/>
                    </a:lnTo>
                    <a:lnTo>
                      <a:pt x="508" y="20"/>
                    </a:lnTo>
                    <a:lnTo>
                      <a:pt x="508" y="13"/>
                    </a:lnTo>
                    <a:lnTo>
                      <a:pt x="508" y="26"/>
                    </a:lnTo>
                    <a:lnTo>
                      <a:pt x="514" y="20"/>
                    </a:lnTo>
                    <a:lnTo>
                      <a:pt x="514" y="26"/>
                    </a:lnTo>
                    <a:lnTo>
                      <a:pt x="514" y="13"/>
                    </a:lnTo>
                    <a:lnTo>
                      <a:pt x="514" y="20"/>
                    </a:lnTo>
                    <a:lnTo>
                      <a:pt x="521" y="20"/>
                    </a:lnTo>
                    <a:lnTo>
                      <a:pt x="521" y="13"/>
                    </a:lnTo>
                    <a:lnTo>
                      <a:pt x="527" y="20"/>
                    </a:lnTo>
                    <a:lnTo>
                      <a:pt x="527" y="13"/>
                    </a:lnTo>
                    <a:lnTo>
                      <a:pt x="527" y="26"/>
                    </a:lnTo>
                    <a:lnTo>
                      <a:pt x="534" y="13"/>
                    </a:lnTo>
                    <a:lnTo>
                      <a:pt x="534" y="7"/>
                    </a:lnTo>
                    <a:lnTo>
                      <a:pt x="534" y="26"/>
                    </a:lnTo>
                    <a:lnTo>
                      <a:pt x="540" y="26"/>
                    </a:lnTo>
                    <a:lnTo>
                      <a:pt x="540" y="13"/>
                    </a:lnTo>
                    <a:lnTo>
                      <a:pt x="540" y="20"/>
                    </a:lnTo>
                    <a:lnTo>
                      <a:pt x="547" y="26"/>
                    </a:lnTo>
                    <a:lnTo>
                      <a:pt x="547" y="33"/>
                    </a:lnTo>
                    <a:lnTo>
                      <a:pt x="547" y="20"/>
                    </a:lnTo>
                    <a:lnTo>
                      <a:pt x="547" y="26"/>
                    </a:lnTo>
                    <a:lnTo>
                      <a:pt x="553" y="26"/>
                    </a:lnTo>
                    <a:lnTo>
                      <a:pt x="553" y="13"/>
                    </a:lnTo>
                    <a:lnTo>
                      <a:pt x="560" y="26"/>
                    </a:lnTo>
                    <a:lnTo>
                      <a:pt x="560" y="33"/>
                    </a:lnTo>
                    <a:lnTo>
                      <a:pt x="560" y="7"/>
                    </a:lnTo>
                    <a:lnTo>
                      <a:pt x="566" y="13"/>
                    </a:lnTo>
                    <a:lnTo>
                      <a:pt x="566" y="26"/>
                    </a:lnTo>
                    <a:lnTo>
                      <a:pt x="566" y="20"/>
                    </a:lnTo>
                    <a:lnTo>
                      <a:pt x="572" y="13"/>
                    </a:lnTo>
                    <a:lnTo>
                      <a:pt x="572" y="20"/>
                    </a:lnTo>
                    <a:lnTo>
                      <a:pt x="572" y="7"/>
                    </a:lnTo>
                    <a:lnTo>
                      <a:pt x="579" y="7"/>
                    </a:lnTo>
                    <a:lnTo>
                      <a:pt x="579" y="20"/>
                    </a:lnTo>
                    <a:lnTo>
                      <a:pt x="585" y="26"/>
                    </a:lnTo>
                    <a:lnTo>
                      <a:pt x="592" y="20"/>
                    </a:lnTo>
                    <a:lnTo>
                      <a:pt x="592" y="26"/>
                    </a:lnTo>
                    <a:lnTo>
                      <a:pt x="598" y="20"/>
                    </a:lnTo>
                    <a:lnTo>
                      <a:pt x="598" y="26"/>
                    </a:lnTo>
                    <a:lnTo>
                      <a:pt x="605" y="26"/>
                    </a:lnTo>
                    <a:lnTo>
                      <a:pt x="605" y="33"/>
                    </a:lnTo>
                    <a:lnTo>
                      <a:pt x="611" y="26"/>
                    </a:lnTo>
                    <a:lnTo>
                      <a:pt x="611" y="13"/>
                    </a:lnTo>
                    <a:lnTo>
                      <a:pt x="611" y="26"/>
                    </a:lnTo>
                    <a:lnTo>
                      <a:pt x="617" y="13"/>
                    </a:lnTo>
                    <a:lnTo>
                      <a:pt x="617" y="26"/>
                    </a:lnTo>
                    <a:lnTo>
                      <a:pt x="617" y="13"/>
                    </a:lnTo>
                    <a:lnTo>
                      <a:pt x="624" y="20"/>
                    </a:lnTo>
                    <a:lnTo>
                      <a:pt x="624" y="13"/>
                    </a:lnTo>
                    <a:lnTo>
                      <a:pt x="624" y="20"/>
                    </a:lnTo>
                    <a:lnTo>
                      <a:pt x="630" y="20"/>
                    </a:lnTo>
                    <a:lnTo>
                      <a:pt x="630" y="13"/>
                    </a:lnTo>
                    <a:lnTo>
                      <a:pt x="637" y="20"/>
                    </a:lnTo>
                    <a:lnTo>
                      <a:pt x="637" y="33"/>
                    </a:lnTo>
                    <a:lnTo>
                      <a:pt x="643" y="26"/>
                    </a:lnTo>
                    <a:lnTo>
                      <a:pt x="643" y="20"/>
                    </a:lnTo>
                    <a:lnTo>
                      <a:pt x="650" y="26"/>
                    </a:lnTo>
                    <a:lnTo>
                      <a:pt x="656" y="26"/>
                    </a:lnTo>
                    <a:lnTo>
                      <a:pt x="656" y="33"/>
                    </a:lnTo>
                    <a:lnTo>
                      <a:pt x="656" y="26"/>
                    </a:lnTo>
                    <a:lnTo>
                      <a:pt x="662" y="13"/>
                    </a:lnTo>
                    <a:lnTo>
                      <a:pt x="662" y="26"/>
                    </a:lnTo>
                    <a:lnTo>
                      <a:pt x="662" y="20"/>
                    </a:lnTo>
                    <a:lnTo>
                      <a:pt x="669" y="20"/>
                    </a:lnTo>
                    <a:lnTo>
                      <a:pt x="669" y="26"/>
                    </a:lnTo>
                    <a:lnTo>
                      <a:pt x="669" y="7"/>
                    </a:lnTo>
                    <a:lnTo>
                      <a:pt x="669" y="20"/>
                    </a:lnTo>
                    <a:lnTo>
                      <a:pt x="675" y="13"/>
                    </a:lnTo>
                    <a:lnTo>
                      <a:pt x="675" y="26"/>
                    </a:lnTo>
                    <a:lnTo>
                      <a:pt x="682" y="20"/>
                    </a:lnTo>
                    <a:lnTo>
                      <a:pt x="682" y="13"/>
                    </a:lnTo>
                    <a:lnTo>
                      <a:pt x="688" y="13"/>
                    </a:lnTo>
                    <a:lnTo>
                      <a:pt x="688" y="26"/>
                    </a:lnTo>
                    <a:lnTo>
                      <a:pt x="688" y="20"/>
                    </a:lnTo>
                    <a:lnTo>
                      <a:pt x="695" y="20"/>
                    </a:lnTo>
                    <a:lnTo>
                      <a:pt x="695" y="13"/>
                    </a:lnTo>
                    <a:lnTo>
                      <a:pt x="695" y="20"/>
                    </a:lnTo>
                    <a:lnTo>
                      <a:pt x="701" y="20"/>
                    </a:lnTo>
                    <a:lnTo>
                      <a:pt x="701" y="13"/>
                    </a:lnTo>
                    <a:lnTo>
                      <a:pt x="701" y="20"/>
                    </a:lnTo>
                    <a:lnTo>
                      <a:pt x="708" y="20"/>
                    </a:lnTo>
                    <a:lnTo>
                      <a:pt x="708" y="33"/>
                    </a:lnTo>
                    <a:lnTo>
                      <a:pt x="714" y="20"/>
                    </a:lnTo>
                    <a:lnTo>
                      <a:pt x="714" y="26"/>
                    </a:lnTo>
                    <a:lnTo>
                      <a:pt x="720" y="20"/>
                    </a:lnTo>
                    <a:lnTo>
                      <a:pt x="720" y="26"/>
                    </a:lnTo>
                    <a:lnTo>
                      <a:pt x="720" y="13"/>
                    </a:lnTo>
                    <a:lnTo>
                      <a:pt x="727" y="13"/>
                    </a:lnTo>
                    <a:lnTo>
                      <a:pt x="727" y="20"/>
                    </a:lnTo>
                    <a:lnTo>
                      <a:pt x="733" y="26"/>
                    </a:lnTo>
                    <a:lnTo>
                      <a:pt x="733" y="20"/>
                    </a:lnTo>
                    <a:lnTo>
                      <a:pt x="733" y="26"/>
                    </a:lnTo>
                    <a:lnTo>
                      <a:pt x="740" y="26"/>
                    </a:lnTo>
                    <a:lnTo>
                      <a:pt x="740" y="33"/>
                    </a:lnTo>
                    <a:lnTo>
                      <a:pt x="740" y="20"/>
                    </a:lnTo>
                    <a:lnTo>
                      <a:pt x="746" y="26"/>
                    </a:lnTo>
                    <a:lnTo>
                      <a:pt x="746" y="20"/>
                    </a:lnTo>
                    <a:lnTo>
                      <a:pt x="753" y="20"/>
                    </a:lnTo>
                    <a:lnTo>
                      <a:pt x="753" y="26"/>
                    </a:lnTo>
                    <a:lnTo>
                      <a:pt x="753" y="20"/>
                    </a:lnTo>
                    <a:lnTo>
                      <a:pt x="759" y="13"/>
                    </a:lnTo>
                    <a:lnTo>
                      <a:pt x="759" y="26"/>
                    </a:lnTo>
                    <a:lnTo>
                      <a:pt x="765" y="20"/>
                    </a:lnTo>
                    <a:lnTo>
                      <a:pt x="765" y="26"/>
                    </a:lnTo>
                    <a:lnTo>
                      <a:pt x="765" y="13"/>
                    </a:lnTo>
                    <a:lnTo>
                      <a:pt x="765" y="20"/>
                    </a:lnTo>
                    <a:lnTo>
                      <a:pt x="772" y="13"/>
                    </a:lnTo>
                    <a:lnTo>
                      <a:pt x="772" y="26"/>
                    </a:lnTo>
                    <a:lnTo>
                      <a:pt x="772" y="20"/>
                    </a:lnTo>
                    <a:lnTo>
                      <a:pt x="778" y="13"/>
                    </a:lnTo>
                    <a:lnTo>
                      <a:pt x="778" y="20"/>
                    </a:lnTo>
                    <a:lnTo>
                      <a:pt x="785" y="13"/>
                    </a:lnTo>
                    <a:lnTo>
                      <a:pt x="785" y="20"/>
                    </a:lnTo>
                    <a:lnTo>
                      <a:pt x="785" y="0"/>
                    </a:lnTo>
                    <a:lnTo>
                      <a:pt x="785" y="7"/>
                    </a:lnTo>
                    <a:lnTo>
                      <a:pt x="791" y="20"/>
                    </a:lnTo>
                    <a:lnTo>
                      <a:pt x="791" y="26"/>
                    </a:lnTo>
                    <a:lnTo>
                      <a:pt x="791" y="20"/>
                    </a:lnTo>
                    <a:lnTo>
                      <a:pt x="798" y="20"/>
                    </a:lnTo>
                    <a:lnTo>
                      <a:pt x="798" y="33"/>
                    </a:lnTo>
                    <a:lnTo>
                      <a:pt x="798" y="20"/>
                    </a:lnTo>
                    <a:lnTo>
                      <a:pt x="804" y="20"/>
                    </a:lnTo>
                    <a:lnTo>
                      <a:pt x="804" y="13"/>
                    </a:lnTo>
                    <a:lnTo>
                      <a:pt x="804" y="20"/>
                    </a:lnTo>
                    <a:lnTo>
                      <a:pt x="810" y="20"/>
                    </a:lnTo>
                    <a:lnTo>
                      <a:pt x="810" y="7"/>
                    </a:lnTo>
                    <a:lnTo>
                      <a:pt x="810" y="20"/>
                    </a:lnTo>
                    <a:lnTo>
                      <a:pt x="817" y="20"/>
                    </a:lnTo>
                    <a:lnTo>
                      <a:pt x="817" y="33"/>
                    </a:lnTo>
                    <a:lnTo>
                      <a:pt x="817" y="26"/>
                    </a:lnTo>
                    <a:lnTo>
                      <a:pt x="823" y="20"/>
                    </a:lnTo>
                    <a:lnTo>
                      <a:pt x="823" y="13"/>
                    </a:lnTo>
                    <a:lnTo>
                      <a:pt x="823" y="20"/>
                    </a:lnTo>
                    <a:lnTo>
                      <a:pt x="830" y="26"/>
                    </a:lnTo>
                    <a:lnTo>
                      <a:pt x="830" y="20"/>
                    </a:lnTo>
                    <a:lnTo>
                      <a:pt x="836" y="20"/>
                    </a:lnTo>
                    <a:lnTo>
                      <a:pt x="843" y="26"/>
                    </a:lnTo>
                    <a:lnTo>
                      <a:pt x="843" y="13"/>
                    </a:lnTo>
                    <a:lnTo>
                      <a:pt x="843" y="20"/>
                    </a:lnTo>
                    <a:lnTo>
                      <a:pt x="849" y="20"/>
                    </a:lnTo>
                    <a:lnTo>
                      <a:pt x="849" y="33"/>
                    </a:lnTo>
                    <a:lnTo>
                      <a:pt x="856" y="33"/>
                    </a:lnTo>
                    <a:lnTo>
                      <a:pt x="856" y="20"/>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88" name="Rectangle 178">
                <a:extLst>
                  <a:ext uri="{FF2B5EF4-FFF2-40B4-BE49-F238E27FC236}">
                    <a16:creationId xmlns:a16="http://schemas.microsoft.com/office/drawing/2014/main" id="{AAE53121-A7AC-9A4A-936F-9A086760EBCE}"/>
                  </a:ext>
                </a:extLst>
              </p:cNvPr>
              <p:cNvSpPr>
                <a:spLocks noChangeArrowheads="1"/>
              </p:cNvSpPr>
              <p:nvPr/>
            </p:nvSpPr>
            <p:spPr bwMode="auto">
              <a:xfrm>
                <a:off x="5756206" y="4845050"/>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89" name="Line 179">
                <a:extLst>
                  <a:ext uri="{FF2B5EF4-FFF2-40B4-BE49-F238E27FC236}">
                    <a16:creationId xmlns:a16="http://schemas.microsoft.com/office/drawing/2014/main" id="{0720AE54-E379-1D4D-8CB3-798422F1ECCD}"/>
                  </a:ext>
                </a:extLst>
              </p:cNvPr>
              <p:cNvSpPr>
                <a:spLocks noChangeShapeType="1"/>
              </p:cNvSpPr>
              <p:nvPr/>
            </p:nvSpPr>
            <p:spPr bwMode="auto">
              <a:xfrm>
                <a:off x="5867331" y="4673600"/>
                <a:ext cx="1595437"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0" name="Rectangle 180">
                <a:extLst>
                  <a:ext uri="{FF2B5EF4-FFF2-40B4-BE49-F238E27FC236}">
                    <a16:creationId xmlns:a16="http://schemas.microsoft.com/office/drawing/2014/main" id="{76991113-82A0-0844-A56C-BA3A110ABB1C}"/>
                  </a:ext>
                </a:extLst>
              </p:cNvPr>
              <p:cNvSpPr>
                <a:spLocks noChangeArrowheads="1"/>
              </p:cNvSpPr>
              <p:nvPr/>
            </p:nvSpPr>
            <p:spPr bwMode="auto">
              <a:xfrm>
                <a:off x="5756206" y="4606925"/>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a:t>
                </a:r>
              </a:p>
            </p:txBody>
          </p:sp>
          <p:sp>
            <p:nvSpPr>
              <p:cNvPr id="91" name="Line 181">
                <a:extLst>
                  <a:ext uri="{FF2B5EF4-FFF2-40B4-BE49-F238E27FC236}">
                    <a16:creationId xmlns:a16="http://schemas.microsoft.com/office/drawing/2014/main" id="{C6E8944C-1123-D64C-A041-5E6D02DE3A50}"/>
                  </a:ext>
                </a:extLst>
              </p:cNvPr>
              <p:cNvSpPr>
                <a:spLocks noChangeShapeType="1"/>
              </p:cNvSpPr>
              <p:nvPr/>
            </p:nvSpPr>
            <p:spPr bwMode="auto">
              <a:xfrm>
                <a:off x="5867331" y="4435475"/>
                <a:ext cx="1595437" cy="0"/>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2" name="Rectangle 182">
                <a:extLst>
                  <a:ext uri="{FF2B5EF4-FFF2-40B4-BE49-F238E27FC236}">
                    <a16:creationId xmlns:a16="http://schemas.microsoft.com/office/drawing/2014/main" id="{82D928F3-2637-5746-A606-AB83F8A67B6D}"/>
                  </a:ext>
                </a:extLst>
              </p:cNvPr>
              <p:cNvSpPr>
                <a:spLocks noChangeArrowheads="1"/>
              </p:cNvSpPr>
              <p:nvPr/>
            </p:nvSpPr>
            <p:spPr bwMode="auto">
              <a:xfrm>
                <a:off x="5756206" y="4367213"/>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a:t>
                </a:r>
              </a:p>
            </p:txBody>
          </p:sp>
          <p:sp>
            <p:nvSpPr>
              <p:cNvPr id="93" name="Line 183">
                <a:extLst>
                  <a:ext uri="{FF2B5EF4-FFF2-40B4-BE49-F238E27FC236}">
                    <a16:creationId xmlns:a16="http://schemas.microsoft.com/office/drawing/2014/main" id="{B54BDCA9-E743-E141-A1F0-798DFFDDAEA3}"/>
                  </a:ext>
                </a:extLst>
              </p:cNvPr>
              <p:cNvSpPr>
                <a:spLocks noChangeShapeType="1"/>
              </p:cNvSpPr>
              <p:nvPr/>
            </p:nvSpPr>
            <p:spPr bwMode="auto">
              <a:xfrm>
                <a:off x="5867331" y="4195763"/>
                <a:ext cx="1595437"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4" name="Rectangle 184">
                <a:extLst>
                  <a:ext uri="{FF2B5EF4-FFF2-40B4-BE49-F238E27FC236}">
                    <a16:creationId xmlns:a16="http://schemas.microsoft.com/office/drawing/2014/main" id="{24778FFD-D6D0-9A4D-9AD4-F300B1E6F486}"/>
                  </a:ext>
                </a:extLst>
              </p:cNvPr>
              <p:cNvSpPr>
                <a:spLocks noChangeArrowheads="1"/>
              </p:cNvSpPr>
              <p:nvPr/>
            </p:nvSpPr>
            <p:spPr bwMode="auto">
              <a:xfrm>
                <a:off x="5756206" y="4125913"/>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3</a:t>
                </a:r>
              </a:p>
            </p:txBody>
          </p:sp>
          <p:sp>
            <p:nvSpPr>
              <p:cNvPr id="95" name="Line 185">
                <a:extLst>
                  <a:ext uri="{FF2B5EF4-FFF2-40B4-BE49-F238E27FC236}">
                    <a16:creationId xmlns:a16="http://schemas.microsoft.com/office/drawing/2014/main" id="{8F75A04B-7537-7447-92A1-E4891724AE63}"/>
                  </a:ext>
                </a:extLst>
              </p:cNvPr>
              <p:cNvSpPr>
                <a:spLocks noChangeShapeType="1"/>
              </p:cNvSpPr>
              <p:nvPr/>
            </p:nvSpPr>
            <p:spPr bwMode="auto">
              <a:xfrm flipV="1">
                <a:off x="5867331" y="3989388"/>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6" name="Line 186">
                <a:extLst>
                  <a:ext uri="{FF2B5EF4-FFF2-40B4-BE49-F238E27FC236}">
                    <a16:creationId xmlns:a16="http://schemas.microsoft.com/office/drawing/2014/main" id="{41B7F16A-EFBD-0B4A-80EC-8634EF254BC0}"/>
                  </a:ext>
                </a:extLst>
              </p:cNvPr>
              <p:cNvSpPr>
                <a:spLocks noChangeShapeType="1"/>
              </p:cNvSpPr>
              <p:nvPr/>
            </p:nvSpPr>
            <p:spPr bwMode="auto">
              <a:xfrm flipV="1">
                <a:off x="6245156" y="3989388"/>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7" name="Line 187">
                <a:extLst>
                  <a:ext uri="{FF2B5EF4-FFF2-40B4-BE49-F238E27FC236}">
                    <a16:creationId xmlns:a16="http://schemas.microsoft.com/office/drawing/2014/main" id="{DFA348AC-31E3-3E46-9943-F792B3ED0E66}"/>
                  </a:ext>
                </a:extLst>
              </p:cNvPr>
              <p:cNvSpPr>
                <a:spLocks noChangeShapeType="1"/>
              </p:cNvSpPr>
              <p:nvPr/>
            </p:nvSpPr>
            <p:spPr bwMode="auto">
              <a:xfrm flipV="1">
                <a:off x="6615043" y="3989388"/>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8" name="Line 188">
                <a:extLst>
                  <a:ext uri="{FF2B5EF4-FFF2-40B4-BE49-F238E27FC236}">
                    <a16:creationId xmlns:a16="http://schemas.microsoft.com/office/drawing/2014/main" id="{6B76EFAC-5E00-6646-8B5D-6AB0E65871E1}"/>
                  </a:ext>
                </a:extLst>
              </p:cNvPr>
              <p:cNvSpPr>
                <a:spLocks noChangeShapeType="1"/>
              </p:cNvSpPr>
              <p:nvPr/>
            </p:nvSpPr>
            <p:spPr bwMode="auto">
              <a:xfrm flipV="1">
                <a:off x="6992868" y="3989388"/>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99" name="Line 189">
                <a:extLst>
                  <a:ext uri="{FF2B5EF4-FFF2-40B4-BE49-F238E27FC236}">
                    <a16:creationId xmlns:a16="http://schemas.microsoft.com/office/drawing/2014/main" id="{28CEA58E-774F-EC46-8313-D4EAA5C990FE}"/>
                  </a:ext>
                </a:extLst>
              </p:cNvPr>
              <p:cNvSpPr>
                <a:spLocks noChangeShapeType="1"/>
              </p:cNvSpPr>
              <p:nvPr/>
            </p:nvSpPr>
            <p:spPr bwMode="auto">
              <a:xfrm flipV="1">
                <a:off x="7370693" y="3989388"/>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0" name="Rectangle 190">
                <a:extLst>
                  <a:ext uri="{FF2B5EF4-FFF2-40B4-BE49-F238E27FC236}">
                    <a16:creationId xmlns:a16="http://schemas.microsoft.com/office/drawing/2014/main" id="{2C0072BD-FB97-8845-8DF6-5325F79EDE6B}"/>
                  </a:ext>
                </a:extLst>
              </p:cNvPr>
              <p:cNvSpPr>
                <a:spLocks noChangeArrowheads="1"/>
              </p:cNvSpPr>
              <p:nvPr/>
            </p:nvSpPr>
            <p:spPr bwMode="auto">
              <a:xfrm>
                <a:off x="5867331" y="3989388"/>
                <a:ext cx="1595437" cy="1042987"/>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1" name="Freeform 191">
                <a:extLst>
                  <a:ext uri="{FF2B5EF4-FFF2-40B4-BE49-F238E27FC236}">
                    <a16:creationId xmlns:a16="http://schemas.microsoft.com/office/drawing/2014/main" id="{78220533-AB89-5F40-A474-F75B16CF69AA}"/>
                  </a:ext>
                </a:extLst>
              </p:cNvPr>
              <p:cNvSpPr>
                <a:spLocks/>
              </p:cNvSpPr>
              <p:nvPr/>
            </p:nvSpPr>
            <p:spPr bwMode="auto">
              <a:xfrm>
                <a:off x="5867331" y="4075113"/>
                <a:ext cx="1595437" cy="855662"/>
              </a:xfrm>
              <a:custGeom>
                <a:avLst/>
                <a:gdLst>
                  <a:gd name="T0" fmla="*/ 18685 w 1110"/>
                  <a:gd name="T1" fmla="*/ 813079 h 643"/>
                  <a:gd name="T2" fmla="*/ 37371 w 1110"/>
                  <a:gd name="T3" fmla="*/ 821063 h 643"/>
                  <a:gd name="T4" fmla="*/ 64680 w 1110"/>
                  <a:gd name="T5" fmla="*/ 838362 h 643"/>
                  <a:gd name="T6" fmla="*/ 83365 w 1110"/>
                  <a:gd name="T7" fmla="*/ 821063 h 643"/>
                  <a:gd name="T8" fmla="*/ 102050 w 1110"/>
                  <a:gd name="T9" fmla="*/ 838362 h 643"/>
                  <a:gd name="T10" fmla="*/ 129360 w 1110"/>
                  <a:gd name="T11" fmla="*/ 830378 h 643"/>
                  <a:gd name="T12" fmla="*/ 148045 w 1110"/>
                  <a:gd name="T13" fmla="*/ 795779 h 643"/>
                  <a:gd name="T14" fmla="*/ 165293 w 1110"/>
                  <a:gd name="T15" fmla="*/ 805094 h 643"/>
                  <a:gd name="T16" fmla="*/ 183978 w 1110"/>
                  <a:gd name="T17" fmla="*/ 813079 h 643"/>
                  <a:gd name="T18" fmla="*/ 202664 w 1110"/>
                  <a:gd name="T19" fmla="*/ 504348 h 643"/>
                  <a:gd name="T20" fmla="*/ 221349 w 1110"/>
                  <a:gd name="T21" fmla="*/ 488379 h 643"/>
                  <a:gd name="T22" fmla="*/ 248658 w 1110"/>
                  <a:gd name="T23" fmla="*/ 590846 h 643"/>
                  <a:gd name="T24" fmla="*/ 275967 w 1110"/>
                  <a:gd name="T25" fmla="*/ 735896 h 643"/>
                  <a:gd name="T26" fmla="*/ 294653 w 1110"/>
                  <a:gd name="T27" fmla="*/ 795779 h 643"/>
                  <a:gd name="T28" fmla="*/ 313338 w 1110"/>
                  <a:gd name="T29" fmla="*/ 805094 h 643"/>
                  <a:gd name="T30" fmla="*/ 332023 w 1110"/>
                  <a:gd name="T31" fmla="*/ 795779 h 643"/>
                  <a:gd name="T32" fmla="*/ 359333 w 1110"/>
                  <a:gd name="T33" fmla="*/ 838362 h 643"/>
                  <a:gd name="T34" fmla="*/ 378018 w 1110"/>
                  <a:gd name="T35" fmla="*/ 838362 h 643"/>
                  <a:gd name="T36" fmla="*/ 405327 w 1110"/>
                  <a:gd name="T37" fmla="*/ 838362 h 643"/>
                  <a:gd name="T38" fmla="*/ 434074 w 1110"/>
                  <a:gd name="T39" fmla="*/ 838362 h 643"/>
                  <a:gd name="T40" fmla="*/ 451322 w 1110"/>
                  <a:gd name="T41" fmla="*/ 847678 h 643"/>
                  <a:gd name="T42" fmla="*/ 480068 w 1110"/>
                  <a:gd name="T43" fmla="*/ 838362 h 643"/>
                  <a:gd name="T44" fmla="*/ 497316 w 1110"/>
                  <a:gd name="T45" fmla="*/ 830378 h 643"/>
                  <a:gd name="T46" fmla="*/ 526063 w 1110"/>
                  <a:gd name="T47" fmla="*/ 821063 h 643"/>
                  <a:gd name="T48" fmla="*/ 534687 w 1110"/>
                  <a:gd name="T49" fmla="*/ 813079 h 643"/>
                  <a:gd name="T50" fmla="*/ 561996 w 1110"/>
                  <a:gd name="T51" fmla="*/ 805094 h 643"/>
                  <a:gd name="T52" fmla="*/ 580681 w 1110"/>
                  <a:gd name="T53" fmla="*/ 805094 h 643"/>
                  <a:gd name="T54" fmla="*/ 609428 w 1110"/>
                  <a:gd name="T55" fmla="*/ 676013 h 643"/>
                  <a:gd name="T56" fmla="*/ 636737 w 1110"/>
                  <a:gd name="T57" fmla="*/ 179649 h 643"/>
                  <a:gd name="T58" fmla="*/ 664047 w 1110"/>
                  <a:gd name="T59" fmla="*/ 436481 h 643"/>
                  <a:gd name="T60" fmla="*/ 701417 w 1110"/>
                  <a:gd name="T61" fmla="*/ 633429 h 643"/>
                  <a:gd name="T62" fmla="*/ 720103 w 1110"/>
                  <a:gd name="T63" fmla="*/ 710612 h 643"/>
                  <a:gd name="T64" fmla="*/ 737351 w 1110"/>
                  <a:gd name="T65" fmla="*/ 745211 h 643"/>
                  <a:gd name="T66" fmla="*/ 766097 w 1110"/>
                  <a:gd name="T67" fmla="*/ 761180 h 643"/>
                  <a:gd name="T68" fmla="*/ 783345 w 1110"/>
                  <a:gd name="T69" fmla="*/ 778479 h 643"/>
                  <a:gd name="T70" fmla="*/ 812092 w 1110"/>
                  <a:gd name="T71" fmla="*/ 805094 h 643"/>
                  <a:gd name="T72" fmla="*/ 839401 w 1110"/>
                  <a:gd name="T73" fmla="*/ 821063 h 643"/>
                  <a:gd name="T74" fmla="*/ 858086 w 1110"/>
                  <a:gd name="T75" fmla="*/ 821063 h 643"/>
                  <a:gd name="T76" fmla="*/ 876772 w 1110"/>
                  <a:gd name="T77" fmla="*/ 821063 h 643"/>
                  <a:gd name="T78" fmla="*/ 904081 w 1110"/>
                  <a:gd name="T79" fmla="*/ 821063 h 643"/>
                  <a:gd name="T80" fmla="*/ 931390 w 1110"/>
                  <a:gd name="T81" fmla="*/ 838362 h 643"/>
                  <a:gd name="T82" fmla="*/ 958699 w 1110"/>
                  <a:gd name="T83" fmla="*/ 838362 h 643"/>
                  <a:gd name="T84" fmla="*/ 996070 w 1110"/>
                  <a:gd name="T85" fmla="*/ 830378 h 643"/>
                  <a:gd name="T86" fmla="*/ 1023379 w 1110"/>
                  <a:gd name="T87" fmla="*/ 830378 h 643"/>
                  <a:gd name="T88" fmla="*/ 1052126 w 1110"/>
                  <a:gd name="T89" fmla="*/ 830378 h 643"/>
                  <a:gd name="T90" fmla="*/ 1088059 w 1110"/>
                  <a:gd name="T91" fmla="*/ 821063 h 643"/>
                  <a:gd name="T92" fmla="*/ 1115368 w 1110"/>
                  <a:gd name="T93" fmla="*/ 795779 h 643"/>
                  <a:gd name="T94" fmla="*/ 1152739 w 1110"/>
                  <a:gd name="T95" fmla="*/ 778479 h 643"/>
                  <a:gd name="T96" fmla="*/ 1180048 w 1110"/>
                  <a:gd name="T97" fmla="*/ 787795 h 643"/>
                  <a:gd name="T98" fmla="*/ 1217419 w 1110"/>
                  <a:gd name="T99" fmla="*/ 727912 h 643"/>
                  <a:gd name="T100" fmla="*/ 1244728 w 1110"/>
                  <a:gd name="T101" fmla="*/ 34599 h 643"/>
                  <a:gd name="T102" fmla="*/ 1273475 w 1110"/>
                  <a:gd name="T103" fmla="*/ 137066 h 643"/>
                  <a:gd name="T104" fmla="*/ 1309408 w 1110"/>
                  <a:gd name="T105" fmla="*/ 393897 h 643"/>
                  <a:gd name="T106" fmla="*/ 1338155 w 1110"/>
                  <a:gd name="T107" fmla="*/ 598830 h 643"/>
                  <a:gd name="T108" fmla="*/ 1365464 w 1110"/>
                  <a:gd name="T109" fmla="*/ 641414 h 643"/>
                  <a:gd name="T110" fmla="*/ 1392773 w 1110"/>
                  <a:gd name="T111" fmla="*/ 676013 h 643"/>
                  <a:gd name="T112" fmla="*/ 1420082 w 1110"/>
                  <a:gd name="T113" fmla="*/ 710612 h 643"/>
                  <a:gd name="T114" fmla="*/ 1448829 w 1110"/>
                  <a:gd name="T115" fmla="*/ 761180 h 643"/>
                  <a:gd name="T116" fmla="*/ 1484763 w 1110"/>
                  <a:gd name="T117" fmla="*/ 787795 h 643"/>
                  <a:gd name="T118" fmla="*/ 1512072 w 1110"/>
                  <a:gd name="T119" fmla="*/ 813079 h 643"/>
                  <a:gd name="T120" fmla="*/ 1549442 w 1110"/>
                  <a:gd name="T121" fmla="*/ 830378 h 643"/>
                  <a:gd name="T122" fmla="*/ 1586813 w 1110"/>
                  <a:gd name="T123" fmla="*/ 830378 h 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0"/>
                  <a:gd name="T187" fmla="*/ 0 h 643"/>
                  <a:gd name="T188" fmla="*/ 1110 w 1110"/>
                  <a:gd name="T189" fmla="*/ 643 h 6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0" h="643">
                    <a:moveTo>
                      <a:pt x="0" y="605"/>
                    </a:moveTo>
                    <a:lnTo>
                      <a:pt x="0" y="585"/>
                    </a:lnTo>
                    <a:lnTo>
                      <a:pt x="6" y="585"/>
                    </a:lnTo>
                    <a:lnTo>
                      <a:pt x="6" y="630"/>
                    </a:lnTo>
                    <a:lnTo>
                      <a:pt x="6" y="624"/>
                    </a:lnTo>
                    <a:lnTo>
                      <a:pt x="13" y="624"/>
                    </a:lnTo>
                    <a:lnTo>
                      <a:pt x="13" y="611"/>
                    </a:lnTo>
                    <a:lnTo>
                      <a:pt x="13" y="617"/>
                    </a:lnTo>
                    <a:lnTo>
                      <a:pt x="19" y="611"/>
                    </a:lnTo>
                    <a:lnTo>
                      <a:pt x="19" y="624"/>
                    </a:lnTo>
                    <a:lnTo>
                      <a:pt x="19" y="617"/>
                    </a:lnTo>
                    <a:lnTo>
                      <a:pt x="26" y="624"/>
                    </a:lnTo>
                    <a:lnTo>
                      <a:pt x="26" y="630"/>
                    </a:lnTo>
                    <a:lnTo>
                      <a:pt x="26" y="617"/>
                    </a:lnTo>
                    <a:lnTo>
                      <a:pt x="32" y="617"/>
                    </a:lnTo>
                    <a:lnTo>
                      <a:pt x="32" y="630"/>
                    </a:lnTo>
                    <a:lnTo>
                      <a:pt x="38" y="630"/>
                    </a:lnTo>
                    <a:lnTo>
                      <a:pt x="38" y="605"/>
                    </a:lnTo>
                    <a:lnTo>
                      <a:pt x="38" y="617"/>
                    </a:lnTo>
                    <a:lnTo>
                      <a:pt x="45" y="617"/>
                    </a:lnTo>
                    <a:lnTo>
                      <a:pt x="45" y="630"/>
                    </a:lnTo>
                    <a:lnTo>
                      <a:pt x="45" y="617"/>
                    </a:lnTo>
                    <a:lnTo>
                      <a:pt x="51" y="617"/>
                    </a:lnTo>
                    <a:lnTo>
                      <a:pt x="51" y="611"/>
                    </a:lnTo>
                    <a:lnTo>
                      <a:pt x="51" y="624"/>
                    </a:lnTo>
                    <a:lnTo>
                      <a:pt x="58" y="624"/>
                    </a:lnTo>
                    <a:lnTo>
                      <a:pt x="58" y="630"/>
                    </a:lnTo>
                    <a:lnTo>
                      <a:pt x="58" y="617"/>
                    </a:lnTo>
                    <a:lnTo>
                      <a:pt x="64" y="617"/>
                    </a:lnTo>
                    <a:lnTo>
                      <a:pt x="64" y="630"/>
                    </a:lnTo>
                    <a:lnTo>
                      <a:pt x="64" y="624"/>
                    </a:lnTo>
                    <a:lnTo>
                      <a:pt x="71" y="624"/>
                    </a:lnTo>
                    <a:lnTo>
                      <a:pt x="71" y="617"/>
                    </a:lnTo>
                    <a:lnTo>
                      <a:pt x="71" y="637"/>
                    </a:lnTo>
                    <a:lnTo>
                      <a:pt x="71" y="630"/>
                    </a:lnTo>
                    <a:lnTo>
                      <a:pt x="77" y="637"/>
                    </a:lnTo>
                    <a:lnTo>
                      <a:pt x="77" y="624"/>
                    </a:lnTo>
                    <a:lnTo>
                      <a:pt x="83" y="624"/>
                    </a:lnTo>
                    <a:lnTo>
                      <a:pt x="83" y="630"/>
                    </a:lnTo>
                    <a:lnTo>
                      <a:pt x="83" y="617"/>
                    </a:lnTo>
                    <a:lnTo>
                      <a:pt x="83" y="624"/>
                    </a:lnTo>
                    <a:lnTo>
                      <a:pt x="90" y="624"/>
                    </a:lnTo>
                    <a:lnTo>
                      <a:pt x="90" y="617"/>
                    </a:lnTo>
                    <a:lnTo>
                      <a:pt x="90" y="630"/>
                    </a:lnTo>
                    <a:lnTo>
                      <a:pt x="96" y="624"/>
                    </a:lnTo>
                    <a:lnTo>
                      <a:pt x="96" y="617"/>
                    </a:lnTo>
                    <a:lnTo>
                      <a:pt x="103" y="611"/>
                    </a:lnTo>
                    <a:lnTo>
                      <a:pt x="103" y="617"/>
                    </a:lnTo>
                    <a:lnTo>
                      <a:pt x="103" y="598"/>
                    </a:lnTo>
                    <a:lnTo>
                      <a:pt x="103" y="605"/>
                    </a:lnTo>
                    <a:lnTo>
                      <a:pt x="109" y="605"/>
                    </a:lnTo>
                    <a:lnTo>
                      <a:pt x="109" y="598"/>
                    </a:lnTo>
                    <a:lnTo>
                      <a:pt x="109" y="630"/>
                    </a:lnTo>
                    <a:lnTo>
                      <a:pt x="109" y="624"/>
                    </a:lnTo>
                    <a:lnTo>
                      <a:pt x="115" y="624"/>
                    </a:lnTo>
                    <a:lnTo>
                      <a:pt x="115" y="605"/>
                    </a:lnTo>
                    <a:lnTo>
                      <a:pt x="115" y="624"/>
                    </a:lnTo>
                    <a:lnTo>
                      <a:pt x="122" y="617"/>
                    </a:lnTo>
                    <a:lnTo>
                      <a:pt x="122" y="611"/>
                    </a:lnTo>
                    <a:lnTo>
                      <a:pt x="122" y="630"/>
                    </a:lnTo>
                    <a:lnTo>
                      <a:pt x="128" y="630"/>
                    </a:lnTo>
                    <a:lnTo>
                      <a:pt x="128" y="637"/>
                    </a:lnTo>
                    <a:lnTo>
                      <a:pt x="128" y="611"/>
                    </a:lnTo>
                    <a:lnTo>
                      <a:pt x="128" y="617"/>
                    </a:lnTo>
                    <a:lnTo>
                      <a:pt x="135" y="617"/>
                    </a:lnTo>
                    <a:lnTo>
                      <a:pt x="135" y="624"/>
                    </a:lnTo>
                    <a:lnTo>
                      <a:pt x="135" y="560"/>
                    </a:lnTo>
                    <a:lnTo>
                      <a:pt x="141" y="547"/>
                    </a:lnTo>
                    <a:lnTo>
                      <a:pt x="141" y="373"/>
                    </a:lnTo>
                    <a:lnTo>
                      <a:pt x="141" y="379"/>
                    </a:lnTo>
                    <a:lnTo>
                      <a:pt x="148" y="373"/>
                    </a:lnTo>
                    <a:lnTo>
                      <a:pt x="148" y="379"/>
                    </a:lnTo>
                    <a:lnTo>
                      <a:pt x="148" y="328"/>
                    </a:lnTo>
                    <a:lnTo>
                      <a:pt x="148" y="334"/>
                    </a:lnTo>
                    <a:lnTo>
                      <a:pt x="154" y="334"/>
                    </a:lnTo>
                    <a:lnTo>
                      <a:pt x="154" y="296"/>
                    </a:lnTo>
                    <a:lnTo>
                      <a:pt x="154" y="367"/>
                    </a:lnTo>
                    <a:lnTo>
                      <a:pt x="154" y="354"/>
                    </a:lnTo>
                    <a:lnTo>
                      <a:pt x="160" y="341"/>
                    </a:lnTo>
                    <a:lnTo>
                      <a:pt x="160" y="412"/>
                    </a:lnTo>
                    <a:lnTo>
                      <a:pt x="167" y="405"/>
                    </a:lnTo>
                    <a:lnTo>
                      <a:pt x="167" y="399"/>
                    </a:lnTo>
                    <a:lnTo>
                      <a:pt x="167" y="444"/>
                    </a:lnTo>
                    <a:lnTo>
                      <a:pt x="173" y="444"/>
                    </a:lnTo>
                    <a:lnTo>
                      <a:pt x="173" y="489"/>
                    </a:lnTo>
                    <a:lnTo>
                      <a:pt x="180" y="489"/>
                    </a:lnTo>
                    <a:lnTo>
                      <a:pt x="180" y="534"/>
                    </a:lnTo>
                    <a:lnTo>
                      <a:pt x="186" y="534"/>
                    </a:lnTo>
                    <a:lnTo>
                      <a:pt x="186" y="521"/>
                    </a:lnTo>
                    <a:lnTo>
                      <a:pt x="186" y="553"/>
                    </a:lnTo>
                    <a:lnTo>
                      <a:pt x="192" y="553"/>
                    </a:lnTo>
                    <a:lnTo>
                      <a:pt x="192" y="572"/>
                    </a:lnTo>
                    <a:lnTo>
                      <a:pt x="192" y="560"/>
                    </a:lnTo>
                    <a:lnTo>
                      <a:pt x="199" y="572"/>
                    </a:lnTo>
                    <a:lnTo>
                      <a:pt x="199" y="598"/>
                    </a:lnTo>
                    <a:lnTo>
                      <a:pt x="199" y="585"/>
                    </a:lnTo>
                    <a:lnTo>
                      <a:pt x="205" y="592"/>
                    </a:lnTo>
                    <a:lnTo>
                      <a:pt x="205" y="598"/>
                    </a:lnTo>
                    <a:lnTo>
                      <a:pt x="205" y="579"/>
                    </a:lnTo>
                    <a:lnTo>
                      <a:pt x="205" y="585"/>
                    </a:lnTo>
                    <a:lnTo>
                      <a:pt x="212" y="585"/>
                    </a:lnTo>
                    <a:lnTo>
                      <a:pt x="212" y="605"/>
                    </a:lnTo>
                    <a:lnTo>
                      <a:pt x="212" y="598"/>
                    </a:lnTo>
                    <a:lnTo>
                      <a:pt x="218" y="592"/>
                    </a:lnTo>
                    <a:lnTo>
                      <a:pt x="218" y="605"/>
                    </a:lnTo>
                    <a:lnTo>
                      <a:pt x="218" y="598"/>
                    </a:lnTo>
                    <a:lnTo>
                      <a:pt x="225" y="605"/>
                    </a:lnTo>
                    <a:lnTo>
                      <a:pt x="225" y="592"/>
                    </a:lnTo>
                    <a:lnTo>
                      <a:pt x="225" y="605"/>
                    </a:lnTo>
                    <a:lnTo>
                      <a:pt x="231" y="605"/>
                    </a:lnTo>
                    <a:lnTo>
                      <a:pt x="231" y="611"/>
                    </a:lnTo>
                    <a:lnTo>
                      <a:pt x="231" y="598"/>
                    </a:lnTo>
                    <a:lnTo>
                      <a:pt x="237" y="605"/>
                    </a:lnTo>
                    <a:lnTo>
                      <a:pt x="237" y="624"/>
                    </a:lnTo>
                    <a:lnTo>
                      <a:pt x="244" y="617"/>
                    </a:lnTo>
                    <a:lnTo>
                      <a:pt x="244" y="605"/>
                    </a:lnTo>
                    <a:lnTo>
                      <a:pt x="244" y="617"/>
                    </a:lnTo>
                    <a:lnTo>
                      <a:pt x="250" y="617"/>
                    </a:lnTo>
                    <a:lnTo>
                      <a:pt x="250" y="630"/>
                    </a:lnTo>
                    <a:lnTo>
                      <a:pt x="250" y="611"/>
                    </a:lnTo>
                    <a:lnTo>
                      <a:pt x="250" y="617"/>
                    </a:lnTo>
                    <a:lnTo>
                      <a:pt x="257" y="617"/>
                    </a:lnTo>
                    <a:lnTo>
                      <a:pt x="257" y="630"/>
                    </a:lnTo>
                    <a:lnTo>
                      <a:pt x="257" y="624"/>
                    </a:lnTo>
                    <a:lnTo>
                      <a:pt x="263" y="624"/>
                    </a:lnTo>
                    <a:lnTo>
                      <a:pt x="263" y="630"/>
                    </a:lnTo>
                    <a:lnTo>
                      <a:pt x="269" y="630"/>
                    </a:lnTo>
                    <a:lnTo>
                      <a:pt x="269" y="624"/>
                    </a:lnTo>
                    <a:lnTo>
                      <a:pt x="276" y="630"/>
                    </a:lnTo>
                    <a:lnTo>
                      <a:pt x="276" y="637"/>
                    </a:lnTo>
                    <a:lnTo>
                      <a:pt x="282" y="637"/>
                    </a:lnTo>
                    <a:lnTo>
                      <a:pt x="282" y="624"/>
                    </a:lnTo>
                    <a:lnTo>
                      <a:pt x="282" y="630"/>
                    </a:lnTo>
                    <a:lnTo>
                      <a:pt x="289" y="630"/>
                    </a:lnTo>
                    <a:lnTo>
                      <a:pt x="289" y="624"/>
                    </a:lnTo>
                    <a:lnTo>
                      <a:pt x="289" y="630"/>
                    </a:lnTo>
                    <a:lnTo>
                      <a:pt x="295" y="630"/>
                    </a:lnTo>
                    <a:lnTo>
                      <a:pt x="295" y="617"/>
                    </a:lnTo>
                    <a:lnTo>
                      <a:pt x="295" y="630"/>
                    </a:lnTo>
                    <a:lnTo>
                      <a:pt x="302" y="630"/>
                    </a:lnTo>
                    <a:lnTo>
                      <a:pt x="302" y="624"/>
                    </a:lnTo>
                    <a:lnTo>
                      <a:pt x="302" y="637"/>
                    </a:lnTo>
                    <a:lnTo>
                      <a:pt x="308" y="637"/>
                    </a:lnTo>
                    <a:lnTo>
                      <a:pt x="308" y="630"/>
                    </a:lnTo>
                    <a:lnTo>
                      <a:pt x="314" y="637"/>
                    </a:lnTo>
                    <a:lnTo>
                      <a:pt x="314" y="630"/>
                    </a:lnTo>
                    <a:lnTo>
                      <a:pt x="314" y="637"/>
                    </a:lnTo>
                    <a:lnTo>
                      <a:pt x="321" y="637"/>
                    </a:lnTo>
                    <a:lnTo>
                      <a:pt x="321" y="624"/>
                    </a:lnTo>
                    <a:lnTo>
                      <a:pt x="327" y="624"/>
                    </a:lnTo>
                    <a:lnTo>
                      <a:pt x="327" y="617"/>
                    </a:lnTo>
                    <a:lnTo>
                      <a:pt x="327" y="637"/>
                    </a:lnTo>
                    <a:lnTo>
                      <a:pt x="327" y="630"/>
                    </a:lnTo>
                    <a:lnTo>
                      <a:pt x="334" y="630"/>
                    </a:lnTo>
                    <a:lnTo>
                      <a:pt x="334" y="624"/>
                    </a:lnTo>
                    <a:lnTo>
                      <a:pt x="334" y="637"/>
                    </a:lnTo>
                    <a:lnTo>
                      <a:pt x="340" y="643"/>
                    </a:lnTo>
                    <a:lnTo>
                      <a:pt x="340" y="624"/>
                    </a:lnTo>
                    <a:lnTo>
                      <a:pt x="340" y="630"/>
                    </a:lnTo>
                    <a:lnTo>
                      <a:pt x="346" y="637"/>
                    </a:lnTo>
                    <a:lnTo>
                      <a:pt x="346" y="624"/>
                    </a:lnTo>
                    <a:lnTo>
                      <a:pt x="346" y="630"/>
                    </a:lnTo>
                    <a:lnTo>
                      <a:pt x="353" y="630"/>
                    </a:lnTo>
                    <a:lnTo>
                      <a:pt x="353" y="624"/>
                    </a:lnTo>
                    <a:lnTo>
                      <a:pt x="359" y="617"/>
                    </a:lnTo>
                    <a:lnTo>
                      <a:pt x="359" y="624"/>
                    </a:lnTo>
                    <a:lnTo>
                      <a:pt x="359" y="617"/>
                    </a:lnTo>
                    <a:lnTo>
                      <a:pt x="366" y="617"/>
                    </a:lnTo>
                    <a:lnTo>
                      <a:pt x="366" y="624"/>
                    </a:lnTo>
                    <a:lnTo>
                      <a:pt x="366" y="605"/>
                    </a:lnTo>
                    <a:lnTo>
                      <a:pt x="366" y="611"/>
                    </a:lnTo>
                    <a:lnTo>
                      <a:pt x="372" y="611"/>
                    </a:lnTo>
                    <a:lnTo>
                      <a:pt x="372" y="617"/>
                    </a:lnTo>
                    <a:lnTo>
                      <a:pt x="372" y="605"/>
                    </a:lnTo>
                    <a:lnTo>
                      <a:pt x="372" y="611"/>
                    </a:lnTo>
                    <a:lnTo>
                      <a:pt x="379" y="611"/>
                    </a:lnTo>
                    <a:lnTo>
                      <a:pt x="379" y="605"/>
                    </a:lnTo>
                    <a:lnTo>
                      <a:pt x="379" y="617"/>
                    </a:lnTo>
                    <a:lnTo>
                      <a:pt x="385" y="617"/>
                    </a:lnTo>
                    <a:lnTo>
                      <a:pt x="385" y="598"/>
                    </a:lnTo>
                    <a:lnTo>
                      <a:pt x="385" y="605"/>
                    </a:lnTo>
                    <a:lnTo>
                      <a:pt x="391" y="605"/>
                    </a:lnTo>
                    <a:lnTo>
                      <a:pt x="391" y="617"/>
                    </a:lnTo>
                    <a:lnTo>
                      <a:pt x="391" y="605"/>
                    </a:lnTo>
                    <a:lnTo>
                      <a:pt x="398" y="605"/>
                    </a:lnTo>
                    <a:lnTo>
                      <a:pt x="398" y="611"/>
                    </a:lnTo>
                    <a:lnTo>
                      <a:pt x="404" y="605"/>
                    </a:lnTo>
                    <a:lnTo>
                      <a:pt x="404" y="611"/>
                    </a:lnTo>
                    <a:lnTo>
                      <a:pt x="404" y="605"/>
                    </a:lnTo>
                    <a:lnTo>
                      <a:pt x="411" y="611"/>
                    </a:lnTo>
                    <a:lnTo>
                      <a:pt x="411" y="605"/>
                    </a:lnTo>
                    <a:lnTo>
                      <a:pt x="417" y="605"/>
                    </a:lnTo>
                    <a:lnTo>
                      <a:pt x="417" y="592"/>
                    </a:lnTo>
                    <a:lnTo>
                      <a:pt x="417" y="605"/>
                    </a:lnTo>
                    <a:lnTo>
                      <a:pt x="424" y="598"/>
                    </a:lnTo>
                    <a:lnTo>
                      <a:pt x="424" y="508"/>
                    </a:lnTo>
                    <a:lnTo>
                      <a:pt x="430" y="502"/>
                    </a:lnTo>
                    <a:lnTo>
                      <a:pt x="430" y="231"/>
                    </a:lnTo>
                    <a:lnTo>
                      <a:pt x="436" y="219"/>
                    </a:lnTo>
                    <a:lnTo>
                      <a:pt x="436" y="161"/>
                    </a:lnTo>
                    <a:lnTo>
                      <a:pt x="443" y="161"/>
                    </a:lnTo>
                    <a:lnTo>
                      <a:pt x="443" y="128"/>
                    </a:lnTo>
                    <a:lnTo>
                      <a:pt x="443" y="135"/>
                    </a:lnTo>
                    <a:lnTo>
                      <a:pt x="449" y="135"/>
                    </a:lnTo>
                    <a:lnTo>
                      <a:pt x="449" y="128"/>
                    </a:lnTo>
                    <a:lnTo>
                      <a:pt x="449" y="199"/>
                    </a:lnTo>
                    <a:lnTo>
                      <a:pt x="456" y="199"/>
                    </a:lnTo>
                    <a:lnTo>
                      <a:pt x="456" y="257"/>
                    </a:lnTo>
                    <a:lnTo>
                      <a:pt x="462" y="264"/>
                    </a:lnTo>
                    <a:lnTo>
                      <a:pt x="462" y="328"/>
                    </a:lnTo>
                    <a:lnTo>
                      <a:pt x="468" y="334"/>
                    </a:lnTo>
                    <a:lnTo>
                      <a:pt x="468" y="379"/>
                    </a:lnTo>
                    <a:lnTo>
                      <a:pt x="475" y="386"/>
                    </a:lnTo>
                    <a:lnTo>
                      <a:pt x="475" y="444"/>
                    </a:lnTo>
                    <a:lnTo>
                      <a:pt x="481" y="444"/>
                    </a:lnTo>
                    <a:lnTo>
                      <a:pt x="481" y="469"/>
                    </a:lnTo>
                    <a:lnTo>
                      <a:pt x="488" y="476"/>
                    </a:lnTo>
                    <a:lnTo>
                      <a:pt x="488" y="469"/>
                    </a:lnTo>
                    <a:lnTo>
                      <a:pt x="488" y="508"/>
                    </a:lnTo>
                    <a:lnTo>
                      <a:pt x="494" y="508"/>
                    </a:lnTo>
                    <a:lnTo>
                      <a:pt x="494" y="495"/>
                    </a:lnTo>
                    <a:lnTo>
                      <a:pt x="494" y="521"/>
                    </a:lnTo>
                    <a:lnTo>
                      <a:pt x="501" y="521"/>
                    </a:lnTo>
                    <a:lnTo>
                      <a:pt x="501" y="534"/>
                    </a:lnTo>
                    <a:lnTo>
                      <a:pt x="501" y="527"/>
                    </a:lnTo>
                    <a:lnTo>
                      <a:pt x="501" y="540"/>
                    </a:lnTo>
                    <a:lnTo>
                      <a:pt x="507" y="540"/>
                    </a:lnTo>
                    <a:lnTo>
                      <a:pt x="507" y="553"/>
                    </a:lnTo>
                    <a:lnTo>
                      <a:pt x="513" y="553"/>
                    </a:lnTo>
                    <a:lnTo>
                      <a:pt x="513" y="547"/>
                    </a:lnTo>
                    <a:lnTo>
                      <a:pt x="513" y="560"/>
                    </a:lnTo>
                    <a:lnTo>
                      <a:pt x="520" y="566"/>
                    </a:lnTo>
                    <a:lnTo>
                      <a:pt x="520" y="553"/>
                    </a:lnTo>
                    <a:lnTo>
                      <a:pt x="520" y="560"/>
                    </a:lnTo>
                    <a:lnTo>
                      <a:pt x="526" y="566"/>
                    </a:lnTo>
                    <a:lnTo>
                      <a:pt x="526" y="553"/>
                    </a:lnTo>
                    <a:lnTo>
                      <a:pt x="526" y="572"/>
                    </a:lnTo>
                    <a:lnTo>
                      <a:pt x="533" y="572"/>
                    </a:lnTo>
                    <a:lnTo>
                      <a:pt x="533" y="585"/>
                    </a:lnTo>
                    <a:lnTo>
                      <a:pt x="539" y="579"/>
                    </a:lnTo>
                    <a:lnTo>
                      <a:pt x="539" y="585"/>
                    </a:lnTo>
                    <a:lnTo>
                      <a:pt x="545" y="585"/>
                    </a:lnTo>
                    <a:lnTo>
                      <a:pt x="545" y="592"/>
                    </a:lnTo>
                    <a:lnTo>
                      <a:pt x="545" y="579"/>
                    </a:lnTo>
                    <a:lnTo>
                      <a:pt x="545" y="585"/>
                    </a:lnTo>
                    <a:lnTo>
                      <a:pt x="552" y="585"/>
                    </a:lnTo>
                    <a:lnTo>
                      <a:pt x="552" y="598"/>
                    </a:lnTo>
                    <a:lnTo>
                      <a:pt x="558" y="598"/>
                    </a:lnTo>
                    <a:lnTo>
                      <a:pt x="558" y="592"/>
                    </a:lnTo>
                    <a:lnTo>
                      <a:pt x="558" y="598"/>
                    </a:lnTo>
                    <a:lnTo>
                      <a:pt x="565" y="598"/>
                    </a:lnTo>
                    <a:lnTo>
                      <a:pt x="565" y="605"/>
                    </a:lnTo>
                    <a:lnTo>
                      <a:pt x="571" y="605"/>
                    </a:lnTo>
                    <a:lnTo>
                      <a:pt x="571" y="611"/>
                    </a:lnTo>
                    <a:lnTo>
                      <a:pt x="571" y="605"/>
                    </a:lnTo>
                    <a:lnTo>
                      <a:pt x="578" y="605"/>
                    </a:lnTo>
                    <a:lnTo>
                      <a:pt x="578" y="598"/>
                    </a:lnTo>
                    <a:lnTo>
                      <a:pt x="578" y="611"/>
                    </a:lnTo>
                    <a:lnTo>
                      <a:pt x="584" y="617"/>
                    </a:lnTo>
                    <a:lnTo>
                      <a:pt x="584" y="611"/>
                    </a:lnTo>
                    <a:lnTo>
                      <a:pt x="584" y="617"/>
                    </a:lnTo>
                    <a:lnTo>
                      <a:pt x="590" y="617"/>
                    </a:lnTo>
                    <a:lnTo>
                      <a:pt x="590" y="624"/>
                    </a:lnTo>
                    <a:lnTo>
                      <a:pt x="590" y="611"/>
                    </a:lnTo>
                    <a:lnTo>
                      <a:pt x="590" y="617"/>
                    </a:lnTo>
                    <a:lnTo>
                      <a:pt x="597" y="617"/>
                    </a:lnTo>
                    <a:lnTo>
                      <a:pt x="597" y="624"/>
                    </a:lnTo>
                    <a:lnTo>
                      <a:pt x="597" y="617"/>
                    </a:lnTo>
                    <a:lnTo>
                      <a:pt x="603" y="617"/>
                    </a:lnTo>
                    <a:lnTo>
                      <a:pt x="603" y="624"/>
                    </a:lnTo>
                    <a:lnTo>
                      <a:pt x="610" y="624"/>
                    </a:lnTo>
                    <a:lnTo>
                      <a:pt x="610" y="611"/>
                    </a:lnTo>
                    <a:lnTo>
                      <a:pt x="610" y="617"/>
                    </a:lnTo>
                    <a:lnTo>
                      <a:pt x="616" y="617"/>
                    </a:lnTo>
                    <a:lnTo>
                      <a:pt x="616" y="624"/>
                    </a:lnTo>
                    <a:lnTo>
                      <a:pt x="616" y="617"/>
                    </a:lnTo>
                    <a:lnTo>
                      <a:pt x="622" y="617"/>
                    </a:lnTo>
                    <a:lnTo>
                      <a:pt x="622" y="624"/>
                    </a:lnTo>
                    <a:lnTo>
                      <a:pt x="622" y="617"/>
                    </a:lnTo>
                    <a:lnTo>
                      <a:pt x="629" y="617"/>
                    </a:lnTo>
                    <a:lnTo>
                      <a:pt x="629" y="624"/>
                    </a:lnTo>
                    <a:lnTo>
                      <a:pt x="635" y="624"/>
                    </a:lnTo>
                    <a:lnTo>
                      <a:pt x="635" y="630"/>
                    </a:lnTo>
                    <a:lnTo>
                      <a:pt x="635" y="624"/>
                    </a:lnTo>
                    <a:lnTo>
                      <a:pt x="642" y="624"/>
                    </a:lnTo>
                    <a:lnTo>
                      <a:pt x="642" y="630"/>
                    </a:lnTo>
                    <a:lnTo>
                      <a:pt x="648" y="630"/>
                    </a:lnTo>
                    <a:lnTo>
                      <a:pt x="648" y="617"/>
                    </a:lnTo>
                    <a:lnTo>
                      <a:pt x="648" y="624"/>
                    </a:lnTo>
                    <a:lnTo>
                      <a:pt x="655" y="624"/>
                    </a:lnTo>
                    <a:lnTo>
                      <a:pt x="655" y="630"/>
                    </a:lnTo>
                    <a:lnTo>
                      <a:pt x="661" y="630"/>
                    </a:lnTo>
                    <a:lnTo>
                      <a:pt x="661" y="624"/>
                    </a:lnTo>
                    <a:lnTo>
                      <a:pt x="667" y="630"/>
                    </a:lnTo>
                    <a:lnTo>
                      <a:pt x="674" y="630"/>
                    </a:lnTo>
                    <a:lnTo>
                      <a:pt x="680" y="630"/>
                    </a:lnTo>
                    <a:lnTo>
                      <a:pt x="680" y="624"/>
                    </a:lnTo>
                    <a:lnTo>
                      <a:pt x="680" y="630"/>
                    </a:lnTo>
                    <a:lnTo>
                      <a:pt x="687" y="630"/>
                    </a:lnTo>
                    <a:lnTo>
                      <a:pt x="693" y="630"/>
                    </a:lnTo>
                    <a:lnTo>
                      <a:pt x="693" y="624"/>
                    </a:lnTo>
                    <a:lnTo>
                      <a:pt x="699" y="630"/>
                    </a:lnTo>
                    <a:lnTo>
                      <a:pt x="699" y="637"/>
                    </a:lnTo>
                    <a:lnTo>
                      <a:pt x="699" y="630"/>
                    </a:lnTo>
                    <a:lnTo>
                      <a:pt x="706" y="630"/>
                    </a:lnTo>
                    <a:lnTo>
                      <a:pt x="706" y="637"/>
                    </a:lnTo>
                    <a:lnTo>
                      <a:pt x="712" y="630"/>
                    </a:lnTo>
                    <a:lnTo>
                      <a:pt x="712" y="624"/>
                    </a:lnTo>
                    <a:lnTo>
                      <a:pt x="719" y="624"/>
                    </a:lnTo>
                    <a:lnTo>
                      <a:pt x="719" y="630"/>
                    </a:lnTo>
                    <a:lnTo>
                      <a:pt x="725" y="630"/>
                    </a:lnTo>
                    <a:lnTo>
                      <a:pt x="725" y="637"/>
                    </a:lnTo>
                    <a:lnTo>
                      <a:pt x="725" y="630"/>
                    </a:lnTo>
                    <a:lnTo>
                      <a:pt x="732" y="630"/>
                    </a:lnTo>
                    <a:lnTo>
                      <a:pt x="732" y="624"/>
                    </a:lnTo>
                    <a:lnTo>
                      <a:pt x="738" y="624"/>
                    </a:lnTo>
                    <a:lnTo>
                      <a:pt x="738" y="617"/>
                    </a:lnTo>
                    <a:lnTo>
                      <a:pt x="738" y="624"/>
                    </a:lnTo>
                    <a:lnTo>
                      <a:pt x="744" y="624"/>
                    </a:lnTo>
                    <a:lnTo>
                      <a:pt x="744" y="617"/>
                    </a:lnTo>
                    <a:lnTo>
                      <a:pt x="751" y="617"/>
                    </a:lnTo>
                    <a:lnTo>
                      <a:pt x="757" y="617"/>
                    </a:lnTo>
                    <a:lnTo>
                      <a:pt x="757" y="605"/>
                    </a:lnTo>
                    <a:lnTo>
                      <a:pt x="757" y="611"/>
                    </a:lnTo>
                    <a:lnTo>
                      <a:pt x="764" y="611"/>
                    </a:lnTo>
                    <a:lnTo>
                      <a:pt x="764" y="605"/>
                    </a:lnTo>
                    <a:lnTo>
                      <a:pt x="770" y="605"/>
                    </a:lnTo>
                    <a:lnTo>
                      <a:pt x="770" y="598"/>
                    </a:lnTo>
                    <a:lnTo>
                      <a:pt x="776" y="598"/>
                    </a:lnTo>
                    <a:lnTo>
                      <a:pt x="783" y="598"/>
                    </a:lnTo>
                    <a:lnTo>
                      <a:pt x="783" y="605"/>
                    </a:lnTo>
                    <a:lnTo>
                      <a:pt x="789" y="605"/>
                    </a:lnTo>
                    <a:lnTo>
                      <a:pt x="789" y="598"/>
                    </a:lnTo>
                    <a:lnTo>
                      <a:pt x="796" y="598"/>
                    </a:lnTo>
                    <a:lnTo>
                      <a:pt x="802" y="598"/>
                    </a:lnTo>
                    <a:lnTo>
                      <a:pt x="802" y="585"/>
                    </a:lnTo>
                    <a:lnTo>
                      <a:pt x="802" y="592"/>
                    </a:lnTo>
                    <a:lnTo>
                      <a:pt x="809" y="592"/>
                    </a:lnTo>
                    <a:lnTo>
                      <a:pt x="809" y="598"/>
                    </a:lnTo>
                    <a:lnTo>
                      <a:pt x="815" y="598"/>
                    </a:lnTo>
                    <a:lnTo>
                      <a:pt x="821" y="598"/>
                    </a:lnTo>
                    <a:lnTo>
                      <a:pt x="821" y="585"/>
                    </a:lnTo>
                    <a:lnTo>
                      <a:pt x="821" y="592"/>
                    </a:lnTo>
                    <a:lnTo>
                      <a:pt x="828" y="592"/>
                    </a:lnTo>
                    <a:lnTo>
                      <a:pt x="828" y="585"/>
                    </a:lnTo>
                    <a:lnTo>
                      <a:pt x="834" y="585"/>
                    </a:lnTo>
                    <a:lnTo>
                      <a:pt x="834" y="572"/>
                    </a:lnTo>
                    <a:lnTo>
                      <a:pt x="841" y="572"/>
                    </a:lnTo>
                    <a:lnTo>
                      <a:pt x="841" y="547"/>
                    </a:lnTo>
                    <a:lnTo>
                      <a:pt x="847" y="547"/>
                    </a:lnTo>
                    <a:lnTo>
                      <a:pt x="847" y="482"/>
                    </a:lnTo>
                    <a:lnTo>
                      <a:pt x="854" y="469"/>
                    </a:lnTo>
                    <a:lnTo>
                      <a:pt x="854" y="283"/>
                    </a:lnTo>
                    <a:lnTo>
                      <a:pt x="860" y="270"/>
                    </a:lnTo>
                    <a:lnTo>
                      <a:pt x="860" y="71"/>
                    </a:lnTo>
                    <a:lnTo>
                      <a:pt x="866" y="58"/>
                    </a:lnTo>
                    <a:lnTo>
                      <a:pt x="866" y="26"/>
                    </a:lnTo>
                    <a:lnTo>
                      <a:pt x="873" y="19"/>
                    </a:lnTo>
                    <a:lnTo>
                      <a:pt x="873" y="0"/>
                    </a:lnTo>
                    <a:lnTo>
                      <a:pt x="873" y="6"/>
                    </a:lnTo>
                    <a:lnTo>
                      <a:pt x="879" y="6"/>
                    </a:lnTo>
                    <a:lnTo>
                      <a:pt x="879" y="32"/>
                    </a:lnTo>
                    <a:lnTo>
                      <a:pt x="886" y="32"/>
                    </a:lnTo>
                    <a:lnTo>
                      <a:pt x="886" y="103"/>
                    </a:lnTo>
                    <a:lnTo>
                      <a:pt x="892" y="103"/>
                    </a:lnTo>
                    <a:lnTo>
                      <a:pt x="892" y="167"/>
                    </a:lnTo>
                    <a:lnTo>
                      <a:pt x="898" y="174"/>
                    </a:lnTo>
                    <a:lnTo>
                      <a:pt x="898" y="238"/>
                    </a:lnTo>
                    <a:lnTo>
                      <a:pt x="905" y="238"/>
                    </a:lnTo>
                    <a:lnTo>
                      <a:pt x="905" y="302"/>
                    </a:lnTo>
                    <a:lnTo>
                      <a:pt x="911" y="296"/>
                    </a:lnTo>
                    <a:lnTo>
                      <a:pt x="911" y="341"/>
                    </a:lnTo>
                    <a:lnTo>
                      <a:pt x="918" y="341"/>
                    </a:lnTo>
                    <a:lnTo>
                      <a:pt x="918" y="379"/>
                    </a:lnTo>
                    <a:lnTo>
                      <a:pt x="924" y="373"/>
                    </a:lnTo>
                    <a:lnTo>
                      <a:pt x="924" y="412"/>
                    </a:lnTo>
                    <a:lnTo>
                      <a:pt x="931" y="418"/>
                    </a:lnTo>
                    <a:lnTo>
                      <a:pt x="931" y="450"/>
                    </a:lnTo>
                    <a:lnTo>
                      <a:pt x="937" y="450"/>
                    </a:lnTo>
                    <a:lnTo>
                      <a:pt x="937" y="444"/>
                    </a:lnTo>
                    <a:lnTo>
                      <a:pt x="937" y="463"/>
                    </a:lnTo>
                    <a:lnTo>
                      <a:pt x="943" y="457"/>
                    </a:lnTo>
                    <a:lnTo>
                      <a:pt x="943" y="476"/>
                    </a:lnTo>
                    <a:lnTo>
                      <a:pt x="950" y="476"/>
                    </a:lnTo>
                    <a:lnTo>
                      <a:pt x="950" y="482"/>
                    </a:lnTo>
                    <a:lnTo>
                      <a:pt x="950" y="476"/>
                    </a:lnTo>
                    <a:lnTo>
                      <a:pt x="956" y="476"/>
                    </a:lnTo>
                    <a:lnTo>
                      <a:pt x="956" y="495"/>
                    </a:lnTo>
                    <a:lnTo>
                      <a:pt x="963" y="495"/>
                    </a:lnTo>
                    <a:lnTo>
                      <a:pt x="963" y="515"/>
                    </a:lnTo>
                    <a:lnTo>
                      <a:pt x="969" y="515"/>
                    </a:lnTo>
                    <a:lnTo>
                      <a:pt x="969" y="508"/>
                    </a:lnTo>
                    <a:lnTo>
                      <a:pt x="969" y="515"/>
                    </a:lnTo>
                    <a:lnTo>
                      <a:pt x="975" y="515"/>
                    </a:lnTo>
                    <a:lnTo>
                      <a:pt x="975" y="527"/>
                    </a:lnTo>
                    <a:lnTo>
                      <a:pt x="982" y="527"/>
                    </a:lnTo>
                    <a:lnTo>
                      <a:pt x="982" y="521"/>
                    </a:lnTo>
                    <a:lnTo>
                      <a:pt x="982" y="534"/>
                    </a:lnTo>
                    <a:lnTo>
                      <a:pt x="988" y="534"/>
                    </a:lnTo>
                    <a:lnTo>
                      <a:pt x="988" y="547"/>
                    </a:lnTo>
                    <a:lnTo>
                      <a:pt x="995" y="547"/>
                    </a:lnTo>
                    <a:lnTo>
                      <a:pt x="995" y="553"/>
                    </a:lnTo>
                    <a:lnTo>
                      <a:pt x="1001" y="553"/>
                    </a:lnTo>
                    <a:lnTo>
                      <a:pt x="1001" y="560"/>
                    </a:lnTo>
                    <a:lnTo>
                      <a:pt x="1008" y="560"/>
                    </a:lnTo>
                    <a:lnTo>
                      <a:pt x="1008" y="572"/>
                    </a:lnTo>
                    <a:lnTo>
                      <a:pt x="1014" y="572"/>
                    </a:lnTo>
                    <a:lnTo>
                      <a:pt x="1014" y="579"/>
                    </a:lnTo>
                    <a:lnTo>
                      <a:pt x="1020" y="579"/>
                    </a:lnTo>
                    <a:lnTo>
                      <a:pt x="1027" y="579"/>
                    </a:lnTo>
                    <a:lnTo>
                      <a:pt x="1027" y="585"/>
                    </a:lnTo>
                    <a:lnTo>
                      <a:pt x="1033" y="585"/>
                    </a:lnTo>
                    <a:lnTo>
                      <a:pt x="1033" y="592"/>
                    </a:lnTo>
                    <a:lnTo>
                      <a:pt x="1040" y="592"/>
                    </a:lnTo>
                    <a:lnTo>
                      <a:pt x="1040" y="598"/>
                    </a:lnTo>
                    <a:lnTo>
                      <a:pt x="1046" y="598"/>
                    </a:lnTo>
                    <a:lnTo>
                      <a:pt x="1046" y="605"/>
                    </a:lnTo>
                    <a:lnTo>
                      <a:pt x="1046" y="598"/>
                    </a:lnTo>
                    <a:lnTo>
                      <a:pt x="1052" y="598"/>
                    </a:lnTo>
                    <a:lnTo>
                      <a:pt x="1052" y="611"/>
                    </a:lnTo>
                    <a:lnTo>
                      <a:pt x="1059" y="611"/>
                    </a:lnTo>
                    <a:lnTo>
                      <a:pt x="1059" y="605"/>
                    </a:lnTo>
                    <a:lnTo>
                      <a:pt x="1065" y="611"/>
                    </a:lnTo>
                    <a:lnTo>
                      <a:pt x="1072" y="611"/>
                    </a:lnTo>
                    <a:lnTo>
                      <a:pt x="1072" y="617"/>
                    </a:lnTo>
                    <a:lnTo>
                      <a:pt x="1078" y="617"/>
                    </a:lnTo>
                    <a:lnTo>
                      <a:pt x="1078" y="624"/>
                    </a:lnTo>
                    <a:lnTo>
                      <a:pt x="1085" y="624"/>
                    </a:lnTo>
                    <a:lnTo>
                      <a:pt x="1091" y="624"/>
                    </a:lnTo>
                    <a:lnTo>
                      <a:pt x="1091" y="630"/>
                    </a:lnTo>
                    <a:lnTo>
                      <a:pt x="1091" y="624"/>
                    </a:lnTo>
                    <a:lnTo>
                      <a:pt x="1097" y="624"/>
                    </a:lnTo>
                    <a:lnTo>
                      <a:pt x="1097" y="630"/>
                    </a:lnTo>
                    <a:lnTo>
                      <a:pt x="1104" y="624"/>
                    </a:lnTo>
                    <a:lnTo>
                      <a:pt x="1110" y="624"/>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2" name="Line 207">
                <a:extLst>
                  <a:ext uri="{FF2B5EF4-FFF2-40B4-BE49-F238E27FC236}">
                    <a16:creationId xmlns:a16="http://schemas.microsoft.com/office/drawing/2014/main" id="{F3B1A38C-771F-344F-A1D6-2AD2124400C6}"/>
                  </a:ext>
                </a:extLst>
              </p:cNvPr>
              <p:cNvSpPr>
                <a:spLocks noChangeShapeType="1"/>
              </p:cNvSpPr>
              <p:nvPr/>
            </p:nvSpPr>
            <p:spPr bwMode="auto">
              <a:xfrm>
                <a:off x="5867331" y="6015038"/>
                <a:ext cx="1595437"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3" name="Rectangle 208">
                <a:extLst>
                  <a:ext uri="{FF2B5EF4-FFF2-40B4-BE49-F238E27FC236}">
                    <a16:creationId xmlns:a16="http://schemas.microsoft.com/office/drawing/2014/main" id="{F28C0C03-DD09-324D-A429-0E13EE0FF13C}"/>
                  </a:ext>
                </a:extLst>
              </p:cNvPr>
              <p:cNvSpPr>
                <a:spLocks noChangeArrowheads="1"/>
              </p:cNvSpPr>
              <p:nvPr/>
            </p:nvSpPr>
            <p:spPr bwMode="auto">
              <a:xfrm>
                <a:off x="5756206" y="5945188"/>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0</a:t>
                </a:r>
              </a:p>
            </p:txBody>
          </p:sp>
          <p:sp>
            <p:nvSpPr>
              <p:cNvPr id="104" name="Line 209">
                <a:extLst>
                  <a:ext uri="{FF2B5EF4-FFF2-40B4-BE49-F238E27FC236}">
                    <a16:creationId xmlns:a16="http://schemas.microsoft.com/office/drawing/2014/main" id="{CEA4606D-47F2-F94F-9351-926D30029251}"/>
                  </a:ext>
                </a:extLst>
              </p:cNvPr>
              <p:cNvSpPr>
                <a:spLocks noChangeShapeType="1"/>
              </p:cNvSpPr>
              <p:nvPr/>
            </p:nvSpPr>
            <p:spPr bwMode="auto">
              <a:xfrm>
                <a:off x="5867331" y="5773738"/>
                <a:ext cx="1595437" cy="15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5" name="Rectangle 210">
                <a:extLst>
                  <a:ext uri="{FF2B5EF4-FFF2-40B4-BE49-F238E27FC236}">
                    <a16:creationId xmlns:a16="http://schemas.microsoft.com/office/drawing/2014/main" id="{24357860-715C-4845-A4FC-66C8FE9E227A}"/>
                  </a:ext>
                </a:extLst>
              </p:cNvPr>
              <p:cNvSpPr>
                <a:spLocks noChangeArrowheads="1"/>
              </p:cNvSpPr>
              <p:nvPr/>
            </p:nvSpPr>
            <p:spPr bwMode="auto">
              <a:xfrm>
                <a:off x="5756206" y="5707063"/>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1</a:t>
                </a:r>
              </a:p>
            </p:txBody>
          </p:sp>
          <p:sp>
            <p:nvSpPr>
              <p:cNvPr id="106" name="Line 211">
                <a:extLst>
                  <a:ext uri="{FF2B5EF4-FFF2-40B4-BE49-F238E27FC236}">
                    <a16:creationId xmlns:a16="http://schemas.microsoft.com/office/drawing/2014/main" id="{C51050A0-B5BD-9445-AAF5-998AB42186D3}"/>
                  </a:ext>
                </a:extLst>
              </p:cNvPr>
              <p:cNvSpPr>
                <a:spLocks noChangeShapeType="1"/>
              </p:cNvSpPr>
              <p:nvPr/>
            </p:nvSpPr>
            <p:spPr bwMode="auto">
              <a:xfrm>
                <a:off x="5867331" y="5535613"/>
                <a:ext cx="1595437" cy="0"/>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07" name="Rectangle 212">
                <a:extLst>
                  <a:ext uri="{FF2B5EF4-FFF2-40B4-BE49-F238E27FC236}">
                    <a16:creationId xmlns:a16="http://schemas.microsoft.com/office/drawing/2014/main" id="{8A861E9A-F08B-6B45-9750-855AB3AF7639}"/>
                  </a:ext>
                </a:extLst>
              </p:cNvPr>
              <p:cNvSpPr>
                <a:spLocks noChangeArrowheads="1"/>
              </p:cNvSpPr>
              <p:nvPr/>
            </p:nvSpPr>
            <p:spPr bwMode="auto">
              <a:xfrm>
                <a:off x="5756206" y="5467350"/>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2</a:t>
                </a:r>
              </a:p>
            </p:txBody>
          </p:sp>
          <p:sp>
            <p:nvSpPr>
              <p:cNvPr id="108" name="Rectangle 213">
                <a:extLst>
                  <a:ext uri="{FF2B5EF4-FFF2-40B4-BE49-F238E27FC236}">
                    <a16:creationId xmlns:a16="http://schemas.microsoft.com/office/drawing/2014/main" id="{E6CFC93E-D4F8-E44B-8CA8-FDDA59A00AD3}"/>
                  </a:ext>
                </a:extLst>
              </p:cNvPr>
              <p:cNvSpPr>
                <a:spLocks noChangeArrowheads="1"/>
              </p:cNvSpPr>
              <p:nvPr/>
            </p:nvSpPr>
            <p:spPr bwMode="auto">
              <a:xfrm>
                <a:off x="5756206" y="5227638"/>
                <a:ext cx="69850" cy="152400"/>
              </a:xfrm>
              <a:prstGeom prst="rect">
                <a:avLst/>
              </a:prstGeom>
              <a:noFill/>
              <a:ln w="9525">
                <a:noFill/>
                <a:miter lim="800000"/>
                <a:headEnd/>
                <a:tailEnd/>
              </a:ln>
            </p:spPr>
            <p:txBody>
              <a:bodyPr wrap="none" lIns="0" tIns="0" rIns="0" bIns="0">
                <a:spAutoFit/>
              </a:bodyPr>
              <a:lstStyle/>
              <a:p>
                <a:pPr defTabSz="914400" fontAlgn="base">
                  <a:spcBef>
                    <a:spcPct val="0"/>
                  </a:spcBef>
                  <a:spcAft>
                    <a:spcPct val="0"/>
                  </a:spcAft>
                </a:pPr>
                <a:r>
                  <a:rPr lang="en-US" sz="1000" b="1" dirty="0">
                    <a:solidFill>
                      <a:srgbClr val="000000"/>
                    </a:solidFill>
                    <a:latin typeface="Gill Sans" charset="0"/>
                    <a:sym typeface="Gill Sans" charset="0"/>
                  </a:rPr>
                  <a:t>3</a:t>
                </a:r>
              </a:p>
            </p:txBody>
          </p:sp>
          <p:sp>
            <p:nvSpPr>
              <p:cNvPr id="109" name="Line 214">
                <a:extLst>
                  <a:ext uri="{FF2B5EF4-FFF2-40B4-BE49-F238E27FC236}">
                    <a16:creationId xmlns:a16="http://schemas.microsoft.com/office/drawing/2014/main" id="{30DF8D2B-41A7-3C4A-AAC2-DCD010012F84}"/>
                  </a:ext>
                </a:extLst>
              </p:cNvPr>
              <p:cNvSpPr>
                <a:spLocks noChangeShapeType="1"/>
              </p:cNvSpPr>
              <p:nvPr/>
            </p:nvSpPr>
            <p:spPr bwMode="auto">
              <a:xfrm flipV="1">
                <a:off x="5867331" y="5091113"/>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0" name="Line 215">
                <a:extLst>
                  <a:ext uri="{FF2B5EF4-FFF2-40B4-BE49-F238E27FC236}">
                    <a16:creationId xmlns:a16="http://schemas.microsoft.com/office/drawing/2014/main" id="{8D610B57-99FE-354A-B07B-371411DDD150}"/>
                  </a:ext>
                </a:extLst>
              </p:cNvPr>
              <p:cNvSpPr>
                <a:spLocks noChangeShapeType="1"/>
              </p:cNvSpPr>
              <p:nvPr/>
            </p:nvSpPr>
            <p:spPr bwMode="auto">
              <a:xfrm flipV="1">
                <a:off x="6245156" y="5091113"/>
                <a:ext cx="1587"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1" name="Line 216">
                <a:extLst>
                  <a:ext uri="{FF2B5EF4-FFF2-40B4-BE49-F238E27FC236}">
                    <a16:creationId xmlns:a16="http://schemas.microsoft.com/office/drawing/2014/main" id="{AF2BA848-4907-8D4C-89B0-873DCFFD20D1}"/>
                  </a:ext>
                </a:extLst>
              </p:cNvPr>
              <p:cNvSpPr>
                <a:spLocks noChangeShapeType="1"/>
              </p:cNvSpPr>
              <p:nvPr/>
            </p:nvSpPr>
            <p:spPr bwMode="auto">
              <a:xfrm flipV="1">
                <a:off x="6615043" y="5091113"/>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2" name="Line 217">
                <a:extLst>
                  <a:ext uri="{FF2B5EF4-FFF2-40B4-BE49-F238E27FC236}">
                    <a16:creationId xmlns:a16="http://schemas.microsoft.com/office/drawing/2014/main" id="{693C495C-C852-1A4B-BAFF-058FCEF5C059}"/>
                  </a:ext>
                </a:extLst>
              </p:cNvPr>
              <p:cNvSpPr>
                <a:spLocks noChangeShapeType="1"/>
              </p:cNvSpPr>
              <p:nvPr/>
            </p:nvSpPr>
            <p:spPr bwMode="auto">
              <a:xfrm flipV="1">
                <a:off x="6992868" y="5091113"/>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3" name="Line 218">
                <a:extLst>
                  <a:ext uri="{FF2B5EF4-FFF2-40B4-BE49-F238E27FC236}">
                    <a16:creationId xmlns:a16="http://schemas.microsoft.com/office/drawing/2014/main" id="{D20B73C4-611A-8F41-9A59-0EAF1DF70841}"/>
                  </a:ext>
                </a:extLst>
              </p:cNvPr>
              <p:cNvSpPr>
                <a:spLocks noChangeShapeType="1"/>
              </p:cNvSpPr>
              <p:nvPr/>
            </p:nvSpPr>
            <p:spPr bwMode="auto">
              <a:xfrm flipV="1">
                <a:off x="7370693" y="5091113"/>
                <a:ext cx="1588" cy="1042987"/>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4" name="Freeform 219">
                <a:extLst>
                  <a:ext uri="{FF2B5EF4-FFF2-40B4-BE49-F238E27FC236}">
                    <a16:creationId xmlns:a16="http://schemas.microsoft.com/office/drawing/2014/main" id="{CD00BD94-0620-0747-B18C-73E99131E067}"/>
                  </a:ext>
                </a:extLst>
              </p:cNvPr>
              <p:cNvSpPr>
                <a:spLocks/>
              </p:cNvSpPr>
              <p:nvPr/>
            </p:nvSpPr>
            <p:spPr bwMode="auto">
              <a:xfrm>
                <a:off x="5867331" y="5997575"/>
                <a:ext cx="1595437" cy="33338"/>
              </a:xfrm>
              <a:custGeom>
                <a:avLst/>
                <a:gdLst>
                  <a:gd name="T0" fmla="*/ 18685 w 1110"/>
                  <a:gd name="T1" fmla="*/ 0 h 25"/>
                  <a:gd name="T2" fmla="*/ 37371 w 1110"/>
                  <a:gd name="T3" fmla="*/ 8001 h 25"/>
                  <a:gd name="T4" fmla="*/ 64680 w 1110"/>
                  <a:gd name="T5" fmla="*/ 8001 h 25"/>
                  <a:gd name="T6" fmla="*/ 83365 w 1110"/>
                  <a:gd name="T7" fmla="*/ 17336 h 25"/>
                  <a:gd name="T8" fmla="*/ 102050 w 1110"/>
                  <a:gd name="T9" fmla="*/ 8001 h 25"/>
                  <a:gd name="T10" fmla="*/ 129360 w 1110"/>
                  <a:gd name="T11" fmla="*/ 17336 h 25"/>
                  <a:gd name="T12" fmla="*/ 148045 w 1110"/>
                  <a:gd name="T13" fmla="*/ 8001 h 25"/>
                  <a:gd name="T14" fmla="*/ 165293 w 1110"/>
                  <a:gd name="T15" fmla="*/ 17336 h 25"/>
                  <a:gd name="T16" fmla="*/ 183978 w 1110"/>
                  <a:gd name="T17" fmla="*/ 17336 h 25"/>
                  <a:gd name="T18" fmla="*/ 212725 w 1110"/>
                  <a:gd name="T19" fmla="*/ 8001 h 25"/>
                  <a:gd name="T20" fmla="*/ 229973 w 1110"/>
                  <a:gd name="T21" fmla="*/ 17336 h 25"/>
                  <a:gd name="T22" fmla="*/ 258719 w 1110"/>
                  <a:gd name="T23" fmla="*/ 25337 h 25"/>
                  <a:gd name="T24" fmla="*/ 275967 w 1110"/>
                  <a:gd name="T25" fmla="*/ 25337 h 25"/>
                  <a:gd name="T26" fmla="*/ 304714 w 1110"/>
                  <a:gd name="T27" fmla="*/ 25337 h 25"/>
                  <a:gd name="T28" fmla="*/ 323399 w 1110"/>
                  <a:gd name="T29" fmla="*/ 17336 h 25"/>
                  <a:gd name="T30" fmla="*/ 350709 w 1110"/>
                  <a:gd name="T31" fmla="*/ 17336 h 25"/>
                  <a:gd name="T32" fmla="*/ 369394 w 1110"/>
                  <a:gd name="T33" fmla="*/ 25337 h 25"/>
                  <a:gd name="T34" fmla="*/ 386642 w 1110"/>
                  <a:gd name="T35" fmla="*/ 8001 h 25"/>
                  <a:gd name="T36" fmla="*/ 415389 w 1110"/>
                  <a:gd name="T37" fmla="*/ 8001 h 25"/>
                  <a:gd name="T38" fmla="*/ 442698 w 1110"/>
                  <a:gd name="T39" fmla="*/ 8001 h 25"/>
                  <a:gd name="T40" fmla="*/ 461383 w 1110"/>
                  <a:gd name="T41" fmla="*/ 8001 h 25"/>
                  <a:gd name="T42" fmla="*/ 480068 w 1110"/>
                  <a:gd name="T43" fmla="*/ 17336 h 25"/>
                  <a:gd name="T44" fmla="*/ 507378 w 1110"/>
                  <a:gd name="T45" fmla="*/ 8001 h 25"/>
                  <a:gd name="T46" fmla="*/ 534687 w 1110"/>
                  <a:gd name="T47" fmla="*/ 25337 h 25"/>
                  <a:gd name="T48" fmla="*/ 553372 w 1110"/>
                  <a:gd name="T49" fmla="*/ 17336 h 25"/>
                  <a:gd name="T50" fmla="*/ 580681 w 1110"/>
                  <a:gd name="T51" fmla="*/ 17336 h 25"/>
                  <a:gd name="T52" fmla="*/ 599367 w 1110"/>
                  <a:gd name="T53" fmla="*/ 8001 h 25"/>
                  <a:gd name="T54" fmla="*/ 626676 w 1110"/>
                  <a:gd name="T55" fmla="*/ 17336 h 25"/>
                  <a:gd name="T56" fmla="*/ 655423 w 1110"/>
                  <a:gd name="T57" fmla="*/ 17336 h 25"/>
                  <a:gd name="T58" fmla="*/ 682732 w 1110"/>
                  <a:gd name="T59" fmla="*/ 17336 h 25"/>
                  <a:gd name="T60" fmla="*/ 710041 w 1110"/>
                  <a:gd name="T61" fmla="*/ 25337 h 25"/>
                  <a:gd name="T62" fmla="*/ 737351 w 1110"/>
                  <a:gd name="T63" fmla="*/ 25337 h 25"/>
                  <a:gd name="T64" fmla="*/ 766097 w 1110"/>
                  <a:gd name="T65" fmla="*/ 17336 h 25"/>
                  <a:gd name="T66" fmla="*/ 793407 w 1110"/>
                  <a:gd name="T67" fmla="*/ 8001 h 25"/>
                  <a:gd name="T68" fmla="*/ 812092 w 1110"/>
                  <a:gd name="T69" fmla="*/ 17336 h 25"/>
                  <a:gd name="T70" fmla="*/ 839401 w 1110"/>
                  <a:gd name="T71" fmla="*/ 25337 h 25"/>
                  <a:gd name="T72" fmla="*/ 866710 w 1110"/>
                  <a:gd name="T73" fmla="*/ 25337 h 25"/>
                  <a:gd name="T74" fmla="*/ 894020 w 1110"/>
                  <a:gd name="T75" fmla="*/ 17336 h 25"/>
                  <a:gd name="T76" fmla="*/ 922766 w 1110"/>
                  <a:gd name="T77" fmla="*/ 17336 h 25"/>
                  <a:gd name="T78" fmla="*/ 950075 w 1110"/>
                  <a:gd name="T79" fmla="*/ 8001 h 25"/>
                  <a:gd name="T80" fmla="*/ 987446 w 1110"/>
                  <a:gd name="T81" fmla="*/ 17336 h 25"/>
                  <a:gd name="T82" fmla="*/ 1023379 w 1110"/>
                  <a:gd name="T83" fmla="*/ 17336 h 25"/>
                  <a:gd name="T84" fmla="*/ 1069374 w 1110"/>
                  <a:gd name="T85" fmla="*/ 17336 h 25"/>
                  <a:gd name="T86" fmla="*/ 1106744 w 1110"/>
                  <a:gd name="T87" fmla="*/ 17336 h 25"/>
                  <a:gd name="T88" fmla="*/ 1134054 w 1110"/>
                  <a:gd name="T89" fmla="*/ 17336 h 25"/>
                  <a:gd name="T90" fmla="*/ 1180048 w 1110"/>
                  <a:gd name="T91" fmla="*/ 17336 h 25"/>
                  <a:gd name="T92" fmla="*/ 1217419 w 1110"/>
                  <a:gd name="T93" fmla="*/ 17336 h 25"/>
                  <a:gd name="T94" fmla="*/ 1263413 w 1110"/>
                  <a:gd name="T95" fmla="*/ 17336 h 25"/>
                  <a:gd name="T96" fmla="*/ 1300784 w 1110"/>
                  <a:gd name="T97" fmla="*/ 17336 h 25"/>
                  <a:gd name="T98" fmla="*/ 1338155 w 1110"/>
                  <a:gd name="T99" fmla="*/ 25337 h 25"/>
                  <a:gd name="T100" fmla="*/ 1374088 w 1110"/>
                  <a:gd name="T101" fmla="*/ 17336 h 25"/>
                  <a:gd name="T102" fmla="*/ 1401397 w 1110"/>
                  <a:gd name="T103" fmla="*/ 17336 h 25"/>
                  <a:gd name="T104" fmla="*/ 1466077 w 1110"/>
                  <a:gd name="T105" fmla="*/ 17336 h 25"/>
                  <a:gd name="T106" fmla="*/ 1503448 w 1110"/>
                  <a:gd name="T107" fmla="*/ 17336 h 25"/>
                  <a:gd name="T108" fmla="*/ 1568128 w 1110"/>
                  <a:gd name="T109" fmla="*/ 17336 h 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10"/>
                  <a:gd name="T166" fmla="*/ 0 h 25"/>
                  <a:gd name="T167" fmla="*/ 1110 w 1110"/>
                  <a:gd name="T168" fmla="*/ 25 h 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10" h="25">
                    <a:moveTo>
                      <a:pt x="0" y="19"/>
                    </a:moveTo>
                    <a:lnTo>
                      <a:pt x="0" y="6"/>
                    </a:lnTo>
                    <a:lnTo>
                      <a:pt x="6" y="6"/>
                    </a:lnTo>
                    <a:lnTo>
                      <a:pt x="6" y="13"/>
                    </a:lnTo>
                    <a:lnTo>
                      <a:pt x="6" y="6"/>
                    </a:lnTo>
                    <a:lnTo>
                      <a:pt x="13" y="6"/>
                    </a:lnTo>
                    <a:lnTo>
                      <a:pt x="13" y="0"/>
                    </a:lnTo>
                    <a:lnTo>
                      <a:pt x="13" y="13"/>
                    </a:lnTo>
                    <a:lnTo>
                      <a:pt x="19" y="6"/>
                    </a:lnTo>
                    <a:lnTo>
                      <a:pt x="19" y="19"/>
                    </a:lnTo>
                    <a:lnTo>
                      <a:pt x="19" y="13"/>
                    </a:lnTo>
                    <a:lnTo>
                      <a:pt x="26" y="13"/>
                    </a:lnTo>
                    <a:lnTo>
                      <a:pt x="26" y="19"/>
                    </a:lnTo>
                    <a:lnTo>
                      <a:pt x="26" y="6"/>
                    </a:lnTo>
                    <a:lnTo>
                      <a:pt x="26" y="13"/>
                    </a:lnTo>
                    <a:lnTo>
                      <a:pt x="32" y="13"/>
                    </a:lnTo>
                    <a:lnTo>
                      <a:pt x="32" y="19"/>
                    </a:lnTo>
                    <a:lnTo>
                      <a:pt x="38" y="19"/>
                    </a:lnTo>
                    <a:lnTo>
                      <a:pt x="38" y="25"/>
                    </a:lnTo>
                    <a:lnTo>
                      <a:pt x="38" y="6"/>
                    </a:lnTo>
                    <a:lnTo>
                      <a:pt x="45" y="6"/>
                    </a:lnTo>
                    <a:lnTo>
                      <a:pt x="45" y="19"/>
                    </a:lnTo>
                    <a:lnTo>
                      <a:pt x="45" y="13"/>
                    </a:lnTo>
                    <a:lnTo>
                      <a:pt x="51" y="13"/>
                    </a:lnTo>
                    <a:lnTo>
                      <a:pt x="51" y="19"/>
                    </a:lnTo>
                    <a:lnTo>
                      <a:pt x="51" y="6"/>
                    </a:lnTo>
                    <a:lnTo>
                      <a:pt x="51" y="13"/>
                    </a:lnTo>
                    <a:lnTo>
                      <a:pt x="58" y="13"/>
                    </a:lnTo>
                    <a:lnTo>
                      <a:pt x="58" y="6"/>
                    </a:lnTo>
                    <a:lnTo>
                      <a:pt x="58" y="19"/>
                    </a:lnTo>
                    <a:lnTo>
                      <a:pt x="64" y="19"/>
                    </a:lnTo>
                    <a:lnTo>
                      <a:pt x="64" y="13"/>
                    </a:lnTo>
                    <a:lnTo>
                      <a:pt x="64" y="19"/>
                    </a:lnTo>
                    <a:lnTo>
                      <a:pt x="71" y="19"/>
                    </a:lnTo>
                    <a:lnTo>
                      <a:pt x="71" y="6"/>
                    </a:lnTo>
                    <a:lnTo>
                      <a:pt x="71" y="13"/>
                    </a:lnTo>
                    <a:lnTo>
                      <a:pt x="77" y="13"/>
                    </a:lnTo>
                    <a:lnTo>
                      <a:pt x="77" y="19"/>
                    </a:lnTo>
                    <a:lnTo>
                      <a:pt x="83" y="19"/>
                    </a:lnTo>
                    <a:lnTo>
                      <a:pt x="83" y="6"/>
                    </a:lnTo>
                    <a:lnTo>
                      <a:pt x="83" y="13"/>
                    </a:lnTo>
                    <a:lnTo>
                      <a:pt x="90" y="13"/>
                    </a:lnTo>
                    <a:lnTo>
                      <a:pt x="90" y="6"/>
                    </a:lnTo>
                    <a:lnTo>
                      <a:pt x="90" y="19"/>
                    </a:lnTo>
                    <a:lnTo>
                      <a:pt x="96" y="19"/>
                    </a:lnTo>
                    <a:lnTo>
                      <a:pt x="96" y="6"/>
                    </a:lnTo>
                    <a:lnTo>
                      <a:pt x="96" y="19"/>
                    </a:lnTo>
                    <a:lnTo>
                      <a:pt x="103" y="19"/>
                    </a:lnTo>
                    <a:lnTo>
                      <a:pt x="103" y="6"/>
                    </a:lnTo>
                    <a:lnTo>
                      <a:pt x="103" y="13"/>
                    </a:lnTo>
                    <a:lnTo>
                      <a:pt x="109" y="19"/>
                    </a:lnTo>
                    <a:lnTo>
                      <a:pt x="109" y="6"/>
                    </a:lnTo>
                    <a:lnTo>
                      <a:pt x="109" y="19"/>
                    </a:lnTo>
                    <a:lnTo>
                      <a:pt x="115" y="19"/>
                    </a:lnTo>
                    <a:lnTo>
                      <a:pt x="115" y="25"/>
                    </a:lnTo>
                    <a:lnTo>
                      <a:pt x="115" y="13"/>
                    </a:lnTo>
                    <a:lnTo>
                      <a:pt x="122" y="13"/>
                    </a:lnTo>
                    <a:lnTo>
                      <a:pt x="122" y="19"/>
                    </a:lnTo>
                    <a:lnTo>
                      <a:pt x="122" y="6"/>
                    </a:lnTo>
                    <a:lnTo>
                      <a:pt x="122" y="13"/>
                    </a:lnTo>
                    <a:lnTo>
                      <a:pt x="128" y="13"/>
                    </a:lnTo>
                    <a:lnTo>
                      <a:pt x="128" y="6"/>
                    </a:lnTo>
                    <a:lnTo>
                      <a:pt x="128" y="13"/>
                    </a:lnTo>
                    <a:lnTo>
                      <a:pt x="135" y="19"/>
                    </a:lnTo>
                    <a:lnTo>
                      <a:pt x="135" y="13"/>
                    </a:lnTo>
                    <a:lnTo>
                      <a:pt x="141" y="13"/>
                    </a:lnTo>
                    <a:lnTo>
                      <a:pt x="141" y="6"/>
                    </a:lnTo>
                    <a:lnTo>
                      <a:pt x="141" y="19"/>
                    </a:lnTo>
                    <a:lnTo>
                      <a:pt x="148" y="19"/>
                    </a:lnTo>
                    <a:lnTo>
                      <a:pt x="148" y="6"/>
                    </a:lnTo>
                    <a:lnTo>
                      <a:pt x="148" y="19"/>
                    </a:lnTo>
                    <a:lnTo>
                      <a:pt x="154" y="19"/>
                    </a:lnTo>
                    <a:lnTo>
                      <a:pt x="154" y="6"/>
                    </a:lnTo>
                    <a:lnTo>
                      <a:pt x="154" y="13"/>
                    </a:lnTo>
                    <a:lnTo>
                      <a:pt x="160" y="13"/>
                    </a:lnTo>
                    <a:lnTo>
                      <a:pt x="160" y="19"/>
                    </a:lnTo>
                    <a:lnTo>
                      <a:pt x="160" y="13"/>
                    </a:lnTo>
                    <a:lnTo>
                      <a:pt x="167" y="19"/>
                    </a:lnTo>
                    <a:lnTo>
                      <a:pt x="167" y="6"/>
                    </a:lnTo>
                    <a:lnTo>
                      <a:pt x="167" y="13"/>
                    </a:lnTo>
                    <a:lnTo>
                      <a:pt x="173" y="13"/>
                    </a:lnTo>
                    <a:lnTo>
                      <a:pt x="173" y="19"/>
                    </a:lnTo>
                    <a:lnTo>
                      <a:pt x="173" y="13"/>
                    </a:lnTo>
                    <a:lnTo>
                      <a:pt x="180" y="19"/>
                    </a:lnTo>
                    <a:lnTo>
                      <a:pt x="180" y="6"/>
                    </a:lnTo>
                    <a:lnTo>
                      <a:pt x="180" y="19"/>
                    </a:lnTo>
                    <a:lnTo>
                      <a:pt x="186" y="19"/>
                    </a:lnTo>
                    <a:lnTo>
                      <a:pt x="186" y="13"/>
                    </a:lnTo>
                    <a:lnTo>
                      <a:pt x="192" y="19"/>
                    </a:lnTo>
                    <a:lnTo>
                      <a:pt x="192" y="6"/>
                    </a:lnTo>
                    <a:lnTo>
                      <a:pt x="192" y="19"/>
                    </a:lnTo>
                    <a:lnTo>
                      <a:pt x="199" y="19"/>
                    </a:lnTo>
                    <a:lnTo>
                      <a:pt x="199" y="6"/>
                    </a:lnTo>
                    <a:lnTo>
                      <a:pt x="199" y="13"/>
                    </a:lnTo>
                    <a:lnTo>
                      <a:pt x="205" y="13"/>
                    </a:lnTo>
                    <a:lnTo>
                      <a:pt x="205" y="6"/>
                    </a:lnTo>
                    <a:lnTo>
                      <a:pt x="205" y="19"/>
                    </a:lnTo>
                    <a:lnTo>
                      <a:pt x="212" y="19"/>
                    </a:lnTo>
                    <a:lnTo>
                      <a:pt x="212" y="6"/>
                    </a:lnTo>
                    <a:lnTo>
                      <a:pt x="218" y="13"/>
                    </a:lnTo>
                    <a:lnTo>
                      <a:pt x="218" y="19"/>
                    </a:lnTo>
                    <a:lnTo>
                      <a:pt x="218" y="13"/>
                    </a:lnTo>
                    <a:lnTo>
                      <a:pt x="225" y="13"/>
                    </a:lnTo>
                    <a:lnTo>
                      <a:pt x="225" y="6"/>
                    </a:lnTo>
                    <a:lnTo>
                      <a:pt x="225" y="13"/>
                    </a:lnTo>
                    <a:lnTo>
                      <a:pt x="231" y="13"/>
                    </a:lnTo>
                    <a:lnTo>
                      <a:pt x="231" y="19"/>
                    </a:lnTo>
                    <a:lnTo>
                      <a:pt x="231" y="13"/>
                    </a:lnTo>
                    <a:lnTo>
                      <a:pt x="237" y="13"/>
                    </a:lnTo>
                    <a:lnTo>
                      <a:pt x="237" y="6"/>
                    </a:lnTo>
                    <a:lnTo>
                      <a:pt x="237" y="13"/>
                    </a:lnTo>
                    <a:lnTo>
                      <a:pt x="244" y="13"/>
                    </a:lnTo>
                    <a:lnTo>
                      <a:pt x="244" y="6"/>
                    </a:lnTo>
                    <a:lnTo>
                      <a:pt x="244" y="19"/>
                    </a:lnTo>
                    <a:lnTo>
                      <a:pt x="250" y="13"/>
                    </a:lnTo>
                    <a:lnTo>
                      <a:pt x="250" y="6"/>
                    </a:lnTo>
                    <a:lnTo>
                      <a:pt x="250" y="13"/>
                    </a:lnTo>
                    <a:lnTo>
                      <a:pt x="257" y="13"/>
                    </a:lnTo>
                    <a:lnTo>
                      <a:pt x="257" y="19"/>
                    </a:lnTo>
                    <a:lnTo>
                      <a:pt x="257" y="6"/>
                    </a:lnTo>
                    <a:lnTo>
                      <a:pt x="257" y="13"/>
                    </a:lnTo>
                    <a:lnTo>
                      <a:pt x="263" y="13"/>
                    </a:lnTo>
                    <a:lnTo>
                      <a:pt x="263" y="19"/>
                    </a:lnTo>
                    <a:lnTo>
                      <a:pt x="263" y="13"/>
                    </a:lnTo>
                    <a:lnTo>
                      <a:pt x="269" y="13"/>
                    </a:lnTo>
                    <a:lnTo>
                      <a:pt x="269" y="6"/>
                    </a:lnTo>
                    <a:lnTo>
                      <a:pt x="276" y="13"/>
                    </a:lnTo>
                    <a:lnTo>
                      <a:pt x="276" y="6"/>
                    </a:lnTo>
                    <a:lnTo>
                      <a:pt x="282" y="6"/>
                    </a:lnTo>
                    <a:lnTo>
                      <a:pt x="282" y="13"/>
                    </a:lnTo>
                    <a:lnTo>
                      <a:pt x="289" y="13"/>
                    </a:lnTo>
                    <a:lnTo>
                      <a:pt x="289" y="19"/>
                    </a:lnTo>
                    <a:lnTo>
                      <a:pt x="289" y="6"/>
                    </a:lnTo>
                    <a:lnTo>
                      <a:pt x="295" y="13"/>
                    </a:lnTo>
                    <a:lnTo>
                      <a:pt x="295" y="19"/>
                    </a:lnTo>
                    <a:lnTo>
                      <a:pt x="295" y="13"/>
                    </a:lnTo>
                    <a:lnTo>
                      <a:pt x="302" y="19"/>
                    </a:lnTo>
                    <a:lnTo>
                      <a:pt x="302" y="13"/>
                    </a:lnTo>
                    <a:lnTo>
                      <a:pt x="308" y="13"/>
                    </a:lnTo>
                    <a:lnTo>
                      <a:pt x="308" y="6"/>
                    </a:lnTo>
                    <a:lnTo>
                      <a:pt x="308" y="13"/>
                    </a:lnTo>
                    <a:lnTo>
                      <a:pt x="314" y="13"/>
                    </a:lnTo>
                    <a:lnTo>
                      <a:pt x="314" y="19"/>
                    </a:lnTo>
                    <a:lnTo>
                      <a:pt x="314" y="13"/>
                    </a:lnTo>
                    <a:lnTo>
                      <a:pt x="321" y="13"/>
                    </a:lnTo>
                    <a:lnTo>
                      <a:pt x="321" y="19"/>
                    </a:lnTo>
                    <a:lnTo>
                      <a:pt x="321" y="6"/>
                    </a:lnTo>
                    <a:lnTo>
                      <a:pt x="321" y="13"/>
                    </a:lnTo>
                    <a:lnTo>
                      <a:pt x="327" y="19"/>
                    </a:lnTo>
                    <a:lnTo>
                      <a:pt x="327" y="6"/>
                    </a:lnTo>
                    <a:lnTo>
                      <a:pt x="327" y="13"/>
                    </a:lnTo>
                    <a:lnTo>
                      <a:pt x="334" y="13"/>
                    </a:lnTo>
                    <a:lnTo>
                      <a:pt x="334" y="6"/>
                    </a:lnTo>
                    <a:lnTo>
                      <a:pt x="334" y="13"/>
                    </a:lnTo>
                    <a:lnTo>
                      <a:pt x="340" y="13"/>
                    </a:lnTo>
                    <a:lnTo>
                      <a:pt x="340" y="6"/>
                    </a:lnTo>
                    <a:lnTo>
                      <a:pt x="346" y="6"/>
                    </a:lnTo>
                    <a:lnTo>
                      <a:pt x="346" y="19"/>
                    </a:lnTo>
                    <a:lnTo>
                      <a:pt x="346" y="13"/>
                    </a:lnTo>
                    <a:lnTo>
                      <a:pt x="353" y="19"/>
                    </a:lnTo>
                    <a:lnTo>
                      <a:pt x="353" y="6"/>
                    </a:lnTo>
                    <a:lnTo>
                      <a:pt x="359" y="6"/>
                    </a:lnTo>
                    <a:lnTo>
                      <a:pt x="359" y="13"/>
                    </a:lnTo>
                    <a:lnTo>
                      <a:pt x="359" y="6"/>
                    </a:lnTo>
                    <a:lnTo>
                      <a:pt x="366" y="6"/>
                    </a:lnTo>
                    <a:lnTo>
                      <a:pt x="366" y="13"/>
                    </a:lnTo>
                    <a:lnTo>
                      <a:pt x="372" y="13"/>
                    </a:lnTo>
                    <a:lnTo>
                      <a:pt x="372" y="19"/>
                    </a:lnTo>
                    <a:lnTo>
                      <a:pt x="372" y="13"/>
                    </a:lnTo>
                    <a:lnTo>
                      <a:pt x="379" y="13"/>
                    </a:lnTo>
                    <a:lnTo>
                      <a:pt x="379" y="6"/>
                    </a:lnTo>
                    <a:lnTo>
                      <a:pt x="379" y="13"/>
                    </a:lnTo>
                    <a:lnTo>
                      <a:pt x="385" y="13"/>
                    </a:lnTo>
                    <a:lnTo>
                      <a:pt x="385" y="6"/>
                    </a:lnTo>
                    <a:lnTo>
                      <a:pt x="385" y="13"/>
                    </a:lnTo>
                    <a:lnTo>
                      <a:pt x="391" y="13"/>
                    </a:lnTo>
                    <a:lnTo>
                      <a:pt x="391" y="6"/>
                    </a:lnTo>
                    <a:lnTo>
                      <a:pt x="391" y="13"/>
                    </a:lnTo>
                    <a:lnTo>
                      <a:pt x="398" y="13"/>
                    </a:lnTo>
                    <a:lnTo>
                      <a:pt x="398" y="6"/>
                    </a:lnTo>
                    <a:lnTo>
                      <a:pt x="398" y="13"/>
                    </a:lnTo>
                    <a:lnTo>
                      <a:pt x="404" y="13"/>
                    </a:lnTo>
                    <a:lnTo>
                      <a:pt x="404" y="6"/>
                    </a:lnTo>
                    <a:lnTo>
                      <a:pt x="404" y="13"/>
                    </a:lnTo>
                    <a:lnTo>
                      <a:pt x="411" y="13"/>
                    </a:lnTo>
                    <a:lnTo>
                      <a:pt x="411" y="19"/>
                    </a:lnTo>
                    <a:lnTo>
                      <a:pt x="411" y="13"/>
                    </a:lnTo>
                    <a:lnTo>
                      <a:pt x="417" y="13"/>
                    </a:lnTo>
                    <a:lnTo>
                      <a:pt x="417" y="6"/>
                    </a:lnTo>
                    <a:lnTo>
                      <a:pt x="424" y="6"/>
                    </a:lnTo>
                    <a:lnTo>
                      <a:pt x="424" y="13"/>
                    </a:lnTo>
                    <a:lnTo>
                      <a:pt x="430" y="13"/>
                    </a:lnTo>
                    <a:lnTo>
                      <a:pt x="430" y="19"/>
                    </a:lnTo>
                    <a:lnTo>
                      <a:pt x="436" y="13"/>
                    </a:lnTo>
                    <a:lnTo>
                      <a:pt x="436" y="6"/>
                    </a:lnTo>
                    <a:lnTo>
                      <a:pt x="436" y="13"/>
                    </a:lnTo>
                    <a:lnTo>
                      <a:pt x="443" y="13"/>
                    </a:lnTo>
                    <a:lnTo>
                      <a:pt x="443" y="6"/>
                    </a:lnTo>
                    <a:lnTo>
                      <a:pt x="443" y="13"/>
                    </a:lnTo>
                    <a:lnTo>
                      <a:pt x="449" y="13"/>
                    </a:lnTo>
                    <a:lnTo>
                      <a:pt x="456" y="13"/>
                    </a:lnTo>
                    <a:lnTo>
                      <a:pt x="456" y="19"/>
                    </a:lnTo>
                    <a:lnTo>
                      <a:pt x="456" y="13"/>
                    </a:lnTo>
                    <a:lnTo>
                      <a:pt x="462" y="13"/>
                    </a:lnTo>
                    <a:lnTo>
                      <a:pt x="462" y="19"/>
                    </a:lnTo>
                    <a:lnTo>
                      <a:pt x="462" y="13"/>
                    </a:lnTo>
                    <a:lnTo>
                      <a:pt x="468" y="19"/>
                    </a:lnTo>
                    <a:lnTo>
                      <a:pt x="468" y="6"/>
                    </a:lnTo>
                    <a:lnTo>
                      <a:pt x="468" y="13"/>
                    </a:lnTo>
                    <a:lnTo>
                      <a:pt x="475" y="13"/>
                    </a:lnTo>
                    <a:lnTo>
                      <a:pt x="481" y="13"/>
                    </a:lnTo>
                    <a:lnTo>
                      <a:pt x="481" y="19"/>
                    </a:lnTo>
                    <a:lnTo>
                      <a:pt x="488" y="19"/>
                    </a:lnTo>
                    <a:lnTo>
                      <a:pt x="488" y="6"/>
                    </a:lnTo>
                    <a:lnTo>
                      <a:pt x="488" y="13"/>
                    </a:lnTo>
                    <a:lnTo>
                      <a:pt x="494" y="13"/>
                    </a:lnTo>
                    <a:lnTo>
                      <a:pt x="494" y="19"/>
                    </a:lnTo>
                    <a:lnTo>
                      <a:pt x="494" y="6"/>
                    </a:lnTo>
                    <a:lnTo>
                      <a:pt x="501" y="6"/>
                    </a:lnTo>
                    <a:lnTo>
                      <a:pt x="501" y="13"/>
                    </a:lnTo>
                    <a:lnTo>
                      <a:pt x="507" y="13"/>
                    </a:lnTo>
                    <a:lnTo>
                      <a:pt x="513" y="13"/>
                    </a:lnTo>
                    <a:lnTo>
                      <a:pt x="513" y="19"/>
                    </a:lnTo>
                    <a:lnTo>
                      <a:pt x="513" y="6"/>
                    </a:lnTo>
                    <a:lnTo>
                      <a:pt x="520" y="6"/>
                    </a:lnTo>
                    <a:lnTo>
                      <a:pt x="520" y="13"/>
                    </a:lnTo>
                    <a:lnTo>
                      <a:pt x="526" y="13"/>
                    </a:lnTo>
                    <a:lnTo>
                      <a:pt x="526" y="19"/>
                    </a:lnTo>
                    <a:lnTo>
                      <a:pt x="533" y="19"/>
                    </a:lnTo>
                    <a:lnTo>
                      <a:pt x="533" y="13"/>
                    </a:lnTo>
                    <a:lnTo>
                      <a:pt x="533" y="19"/>
                    </a:lnTo>
                    <a:lnTo>
                      <a:pt x="539" y="19"/>
                    </a:lnTo>
                    <a:lnTo>
                      <a:pt x="539" y="13"/>
                    </a:lnTo>
                    <a:lnTo>
                      <a:pt x="545" y="13"/>
                    </a:lnTo>
                    <a:lnTo>
                      <a:pt x="552" y="13"/>
                    </a:lnTo>
                    <a:lnTo>
                      <a:pt x="552" y="19"/>
                    </a:lnTo>
                    <a:lnTo>
                      <a:pt x="552" y="6"/>
                    </a:lnTo>
                    <a:lnTo>
                      <a:pt x="552" y="13"/>
                    </a:lnTo>
                    <a:lnTo>
                      <a:pt x="558" y="13"/>
                    </a:lnTo>
                    <a:lnTo>
                      <a:pt x="558" y="19"/>
                    </a:lnTo>
                    <a:lnTo>
                      <a:pt x="558" y="13"/>
                    </a:lnTo>
                    <a:lnTo>
                      <a:pt x="565" y="13"/>
                    </a:lnTo>
                    <a:lnTo>
                      <a:pt x="565" y="19"/>
                    </a:lnTo>
                    <a:lnTo>
                      <a:pt x="565" y="13"/>
                    </a:lnTo>
                    <a:lnTo>
                      <a:pt x="571" y="13"/>
                    </a:lnTo>
                    <a:lnTo>
                      <a:pt x="571" y="19"/>
                    </a:lnTo>
                    <a:lnTo>
                      <a:pt x="571" y="13"/>
                    </a:lnTo>
                    <a:lnTo>
                      <a:pt x="578" y="13"/>
                    </a:lnTo>
                    <a:lnTo>
                      <a:pt x="584" y="13"/>
                    </a:lnTo>
                    <a:lnTo>
                      <a:pt x="584" y="6"/>
                    </a:lnTo>
                    <a:lnTo>
                      <a:pt x="584" y="19"/>
                    </a:lnTo>
                    <a:lnTo>
                      <a:pt x="590" y="19"/>
                    </a:lnTo>
                    <a:lnTo>
                      <a:pt x="590" y="13"/>
                    </a:lnTo>
                    <a:lnTo>
                      <a:pt x="590" y="19"/>
                    </a:lnTo>
                    <a:lnTo>
                      <a:pt x="597" y="19"/>
                    </a:lnTo>
                    <a:lnTo>
                      <a:pt x="597" y="13"/>
                    </a:lnTo>
                    <a:lnTo>
                      <a:pt x="603" y="13"/>
                    </a:lnTo>
                    <a:lnTo>
                      <a:pt x="603" y="19"/>
                    </a:lnTo>
                    <a:lnTo>
                      <a:pt x="610" y="19"/>
                    </a:lnTo>
                    <a:lnTo>
                      <a:pt x="610" y="6"/>
                    </a:lnTo>
                    <a:lnTo>
                      <a:pt x="610" y="19"/>
                    </a:lnTo>
                    <a:lnTo>
                      <a:pt x="616" y="19"/>
                    </a:lnTo>
                    <a:lnTo>
                      <a:pt x="616" y="13"/>
                    </a:lnTo>
                    <a:lnTo>
                      <a:pt x="622" y="19"/>
                    </a:lnTo>
                    <a:lnTo>
                      <a:pt x="622" y="13"/>
                    </a:lnTo>
                    <a:lnTo>
                      <a:pt x="629" y="13"/>
                    </a:lnTo>
                    <a:lnTo>
                      <a:pt x="629" y="19"/>
                    </a:lnTo>
                    <a:lnTo>
                      <a:pt x="629" y="13"/>
                    </a:lnTo>
                    <a:lnTo>
                      <a:pt x="635" y="13"/>
                    </a:lnTo>
                    <a:lnTo>
                      <a:pt x="635" y="19"/>
                    </a:lnTo>
                    <a:lnTo>
                      <a:pt x="635" y="13"/>
                    </a:lnTo>
                    <a:lnTo>
                      <a:pt x="642" y="13"/>
                    </a:lnTo>
                    <a:lnTo>
                      <a:pt x="642" y="19"/>
                    </a:lnTo>
                    <a:lnTo>
                      <a:pt x="648" y="19"/>
                    </a:lnTo>
                    <a:lnTo>
                      <a:pt x="648" y="6"/>
                    </a:lnTo>
                    <a:lnTo>
                      <a:pt x="648" y="13"/>
                    </a:lnTo>
                    <a:lnTo>
                      <a:pt x="655" y="13"/>
                    </a:lnTo>
                    <a:lnTo>
                      <a:pt x="661" y="13"/>
                    </a:lnTo>
                    <a:lnTo>
                      <a:pt x="661" y="6"/>
                    </a:lnTo>
                    <a:lnTo>
                      <a:pt x="667" y="6"/>
                    </a:lnTo>
                    <a:lnTo>
                      <a:pt x="667" y="13"/>
                    </a:lnTo>
                    <a:lnTo>
                      <a:pt x="674" y="13"/>
                    </a:lnTo>
                    <a:lnTo>
                      <a:pt x="674" y="19"/>
                    </a:lnTo>
                    <a:lnTo>
                      <a:pt x="674" y="13"/>
                    </a:lnTo>
                    <a:lnTo>
                      <a:pt x="680" y="13"/>
                    </a:lnTo>
                    <a:lnTo>
                      <a:pt x="687" y="13"/>
                    </a:lnTo>
                    <a:lnTo>
                      <a:pt x="687" y="19"/>
                    </a:lnTo>
                    <a:lnTo>
                      <a:pt x="693" y="19"/>
                    </a:lnTo>
                    <a:lnTo>
                      <a:pt x="693" y="13"/>
                    </a:lnTo>
                    <a:lnTo>
                      <a:pt x="699" y="13"/>
                    </a:lnTo>
                    <a:lnTo>
                      <a:pt x="706" y="13"/>
                    </a:lnTo>
                    <a:lnTo>
                      <a:pt x="706" y="19"/>
                    </a:lnTo>
                    <a:lnTo>
                      <a:pt x="712" y="13"/>
                    </a:lnTo>
                    <a:lnTo>
                      <a:pt x="719" y="13"/>
                    </a:lnTo>
                    <a:lnTo>
                      <a:pt x="725" y="13"/>
                    </a:lnTo>
                    <a:lnTo>
                      <a:pt x="732" y="13"/>
                    </a:lnTo>
                    <a:lnTo>
                      <a:pt x="732" y="19"/>
                    </a:lnTo>
                    <a:lnTo>
                      <a:pt x="732" y="13"/>
                    </a:lnTo>
                    <a:lnTo>
                      <a:pt x="738" y="13"/>
                    </a:lnTo>
                    <a:lnTo>
                      <a:pt x="744" y="13"/>
                    </a:lnTo>
                    <a:lnTo>
                      <a:pt x="751" y="13"/>
                    </a:lnTo>
                    <a:lnTo>
                      <a:pt x="757" y="13"/>
                    </a:lnTo>
                    <a:lnTo>
                      <a:pt x="757" y="6"/>
                    </a:lnTo>
                    <a:lnTo>
                      <a:pt x="757" y="19"/>
                    </a:lnTo>
                    <a:lnTo>
                      <a:pt x="764" y="19"/>
                    </a:lnTo>
                    <a:lnTo>
                      <a:pt x="764" y="13"/>
                    </a:lnTo>
                    <a:lnTo>
                      <a:pt x="770" y="13"/>
                    </a:lnTo>
                    <a:lnTo>
                      <a:pt x="770" y="19"/>
                    </a:lnTo>
                    <a:lnTo>
                      <a:pt x="776" y="19"/>
                    </a:lnTo>
                    <a:lnTo>
                      <a:pt x="776" y="13"/>
                    </a:lnTo>
                    <a:lnTo>
                      <a:pt x="776" y="19"/>
                    </a:lnTo>
                    <a:lnTo>
                      <a:pt x="783" y="19"/>
                    </a:lnTo>
                    <a:lnTo>
                      <a:pt x="783" y="13"/>
                    </a:lnTo>
                    <a:lnTo>
                      <a:pt x="789" y="13"/>
                    </a:lnTo>
                    <a:lnTo>
                      <a:pt x="796" y="13"/>
                    </a:lnTo>
                    <a:lnTo>
                      <a:pt x="802" y="13"/>
                    </a:lnTo>
                    <a:lnTo>
                      <a:pt x="809" y="13"/>
                    </a:lnTo>
                    <a:lnTo>
                      <a:pt x="809" y="6"/>
                    </a:lnTo>
                    <a:lnTo>
                      <a:pt x="809" y="13"/>
                    </a:lnTo>
                    <a:lnTo>
                      <a:pt x="815" y="13"/>
                    </a:lnTo>
                    <a:lnTo>
                      <a:pt x="821" y="13"/>
                    </a:lnTo>
                    <a:lnTo>
                      <a:pt x="821" y="19"/>
                    </a:lnTo>
                    <a:lnTo>
                      <a:pt x="828" y="19"/>
                    </a:lnTo>
                    <a:lnTo>
                      <a:pt x="828" y="6"/>
                    </a:lnTo>
                    <a:lnTo>
                      <a:pt x="834" y="6"/>
                    </a:lnTo>
                    <a:lnTo>
                      <a:pt x="834" y="13"/>
                    </a:lnTo>
                    <a:lnTo>
                      <a:pt x="841" y="13"/>
                    </a:lnTo>
                    <a:lnTo>
                      <a:pt x="847" y="13"/>
                    </a:lnTo>
                    <a:lnTo>
                      <a:pt x="854" y="13"/>
                    </a:lnTo>
                    <a:lnTo>
                      <a:pt x="854" y="19"/>
                    </a:lnTo>
                    <a:lnTo>
                      <a:pt x="860" y="19"/>
                    </a:lnTo>
                    <a:lnTo>
                      <a:pt x="860" y="13"/>
                    </a:lnTo>
                    <a:lnTo>
                      <a:pt x="866" y="13"/>
                    </a:lnTo>
                    <a:lnTo>
                      <a:pt x="873" y="13"/>
                    </a:lnTo>
                    <a:lnTo>
                      <a:pt x="879" y="13"/>
                    </a:lnTo>
                    <a:lnTo>
                      <a:pt x="886" y="13"/>
                    </a:lnTo>
                    <a:lnTo>
                      <a:pt x="886" y="19"/>
                    </a:lnTo>
                    <a:lnTo>
                      <a:pt x="886" y="13"/>
                    </a:lnTo>
                    <a:lnTo>
                      <a:pt x="892" y="13"/>
                    </a:lnTo>
                    <a:lnTo>
                      <a:pt x="898" y="19"/>
                    </a:lnTo>
                    <a:lnTo>
                      <a:pt x="898" y="13"/>
                    </a:lnTo>
                    <a:lnTo>
                      <a:pt x="905" y="13"/>
                    </a:lnTo>
                    <a:lnTo>
                      <a:pt x="905" y="6"/>
                    </a:lnTo>
                    <a:lnTo>
                      <a:pt x="905" y="13"/>
                    </a:lnTo>
                    <a:lnTo>
                      <a:pt x="911" y="13"/>
                    </a:lnTo>
                    <a:lnTo>
                      <a:pt x="918" y="13"/>
                    </a:lnTo>
                    <a:lnTo>
                      <a:pt x="924" y="13"/>
                    </a:lnTo>
                    <a:lnTo>
                      <a:pt x="931" y="13"/>
                    </a:lnTo>
                    <a:lnTo>
                      <a:pt x="931" y="19"/>
                    </a:lnTo>
                    <a:lnTo>
                      <a:pt x="931" y="13"/>
                    </a:lnTo>
                    <a:lnTo>
                      <a:pt x="937" y="13"/>
                    </a:lnTo>
                    <a:lnTo>
                      <a:pt x="943" y="13"/>
                    </a:lnTo>
                    <a:lnTo>
                      <a:pt x="950" y="13"/>
                    </a:lnTo>
                    <a:lnTo>
                      <a:pt x="956" y="13"/>
                    </a:lnTo>
                    <a:lnTo>
                      <a:pt x="956" y="6"/>
                    </a:lnTo>
                    <a:lnTo>
                      <a:pt x="956" y="13"/>
                    </a:lnTo>
                    <a:lnTo>
                      <a:pt x="963" y="13"/>
                    </a:lnTo>
                    <a:lnTo>
                      <a:pt x="963" y="19"/>
                    </a:lnTo>
                    <a:lnTo>
                      <a:pt x="963" y="13"/>
                    </a:lnTo>
                    <a:lnTo>
                      <a:pt x="969" y="13"/>
                    </a:lnTo>
                    <a:lnTo>
                      <a:pt x="975" y="13"/>
                    </a:lnTo>
                    <a:lnTo>
                      <a:pt x="975" y="19"/>
                    </a:lnTo>
                    <a:lnTo>
                      <a:pt x="975" y="13"/>
                    </a:lnTo>
                    <a:lnTo>
                      <a:pt x="982" y="13"/>
                    </a:lnTo>
                    <a:lnTo>
                      <a:pt x="988" y="13"/>
                    </a:lnTo>
                    <a:lnTo>
                      <a:pt x="995" y="13"/>
                    </a:lnTo>
                    <a:lnTo>
                      <a:pt x="1001" y="13"/>
                    </a:lnTo>
                    <a:lnTo>
                      <a:pt x="1008" y="13"/>
                    </a:lnTo>
                    <a:lnTo>
                      <a:pt x="1014" y="13"/>
                    </a:lnTo>
                    <a:lnTo>
                      <a:pt x="1020" y="13"/>
                    </a:lnTo>
                    <a:lnTo>
                      <a:pt x="1027" y="19"/>
                    </a:lnTo>
                    <a:lnTo>
                      <a:pt x="1027" y="13"/>
                    </a:lnTo>
                    <a:lnTo>
                      <a:pt x="1033" y="13"/>
                    </a:lnTo>
                    <a:lnTo>
                      <a:pt x="1033" y="19"/>
                    </a:lnTo>
                    <a:lnTo>
                      <a:pt x="1033" y="13"/>
                    </a:lnTo>
                    <a:lnTo>
                      <a:pt x="1040" y="13"/>
                    </a:lnTo>
                    <a:lnTo>
                      <a:pt x="1046" y="13"/>
                    </a:lnTo>
                    <a:lnTo>
                      <a:pt x="1052" y="13"/>
                    </a:lnTo>
                    <a:lnTo>
                      <a:pt x="1059" y="13"/>
                    </a:lnTo>
                    <a:lnTo>
                      <a:pt x="1065" y="13"/>
                    </a:lnTo>
                    <a:lnTo>
                      <a:pt x="1072" y="13"/>
                    </a:lnTo>
                    <a:lnTo>
                      <a:pt x="1078" y="13"/>
                    </a:lnTo>
                    <a:lnTo>
                      <a:pt x="1085" y="13"/>
                    </a:lnTo>
                    <a:lnTo>
                      <a:pt x="1091" y="13"/>
                    </a:lnTo>
                    <a:lnTo>
                      <a:pt x="1091" y="19"/>
                    </a:lnTo>
                    <a:lnTo>
                      <a:pt x="1091" y="13"/>
                    </a:lnTo>
                    <a:lnTo>
                      <a:pt x="1097" y="13"/>
                    </a:lnTo>
                    <a:lnTo>
                      <a:pt x="1104" y="13"/>
                    </a:lnTo>
                    <a:lnTo>
                      <a:pt x="1110" y="13"/>
                    </a:lnTo>
                  </a:path>
                </a:pathLst>
              </a:custGeom>
              <a:noFill/>
              <a:ln w="9525">
                <a:solidFill>
                  <a:srgbClr val="000000"/>
                </a:solidFill>
                <a:prstDash val="solid"/>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15" name="Text Box 234">
                <a:extLst>
                  <a:ext uri="{FF2B5EF4-FFF2-40B4-BE49-F238E27FC236}">
                    <a16:creationId xmlns:a16="http://schemas.microsoft.com/office/drawing/2014/main" id="{C732CAF7-DB1D-BB47-B455-2E0BE0C03385}"/>
                  </a:ext>
                </a:extLst>
              </p:cNvPr>
              <p:cNvSpPr txBox="1">
                <a:spLocks noChangeArrowheads="1"/>
              </p:cNvSpPr>
              <p:nvPr/>
            </p:nvSpPr>
            <p:spPr bwMode="auto">
              <a:xfrm>
                <a:off x="777806" y="6202363"/>
                <a:ext cx="1231900" cy="274637"/>
              </a:xfrm>
              <a:prstGeom prst="rect">
                <a:avLst/>
              </a:prstGeom>
              <a:solidFill>
                <a:srgbClr val="FFFFFF"/>
              </a:solid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Gill Sans" charset="0"/>
                    <a:sym typeface="Gill Sans" charset="0"/>
                  </a:rPr>
                  <a:t>2300 - 3200 Da</a:t>
                </a:r>
              </a:p>
            </p:txBody>
          </p:sp>
          <p:sp>
            <p:nvSpPr>
              <p:cNvPr id="116" name="Text Box 236">
                <a:extLst>
                  <a:ext uri="{FF2B5EF4-FFF2-40B4-BE49-F238E27FC236}">
                    <a16:creationId xmlns:a16="http://schemas.microsoft.com/office/drawing/2014/main" id="{1B61D699-129D-BD4B-AD65-DFB940A758EB}"/>
                  </a:ext>
                </a:extLst>
              </p:cNvPr>
              <p:cNvSpPr txBox="1">
                <a:spLocks noChangeArrowheads="1"/>
              </p:cNvSpPr>
              <p:nvPr/>
            </p:nvSpPr>
            <p:spPr bwMode="auto">
              <a:xfrm>
                <a:off x="2643118" y="6202362"/>
                <a:ext cx="1144588" cy="27463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1200" b="1" dirty="0">
                    <a:solidFill>
                      <a:srgbClr val="000000"/>
                    </a:solidFill>
                    <a:latin typeface="Gill Sans" charset="0"/>
                    <a:sym typeface="Gill Sans" charset="0"/>
                  </a:rPr>
                  <a:t>2300-3200 Da</a:t>
                </a:r>
              </a:p>
            </p:txBody>
          </p:sp>
          <p:sp>
            <p:nvSpPr>
              <p:cNvPr id="117" name="Text Box 237">
                <a:extLst>
                  <a:ext uri="{FF2B5EF4-FFF2-40B4-BE49-F238E27FC236}">
                    <a16:creationId xmlns:a16="http://schemas.microsoft.com/office/drawing/2014/main" id="{2886C879-EADD-114B-AFC4-4BAE1CF0B6D8}"/>
                  </a:ext>
                </a:extLst>
              </p:cNvPr>
              <p:cNvSpPr txBox="1">
                <a:spLocks noChangeArrowheads="1"/>
              </p:cNvSpPr>
              <p:nvPr/>
            </p:nvSpPr>
            <p:spPr bwMode="auto">
              <a:xfrm>
                <a:off x="4413181" y="6202362"/>
                <a:ext cx="1144587" cy="27463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1200" b="1" dirty="0">
                    <a:solidFill>
                      <a:srgbClr val="000000"/>
                    </a:solidFill>
                    <a:latin typeface="Gill Sans" charset="0"/>
                    <a:sym typeface="Gill Sans" charset="0"/>
                  </a:rPr>
                  <a:t>3750-4750 Da</a:t>
                </a:r>
              </a:p>
            </p:txBody>
          </p:sp>
          <p:sp>
            <p:nvSpPr>
              <p:cNvPr id="118" name="Text Box 238">
                <a:extLst>
                  <a:ext uri="{FF2B5EF4-FFF2-40B4-BE49-F238E27FC236}">
                    <a16:creationId xmlns:a16="http://schemas.microsoft.com/office/drawing/2014/main" id="{DB0F2A7F-2931-4340-8AA5-5864B1134308}"/>
                  </a:ext>
                </a:extLst>
              </p:cNvPr>
              <p:cNvSpPr txBox="1">
                <a:spLocks noChangeArrowheads="1"/>
              </p:cNvSpPr>
              <p:nvPr/>
            </p:nvSpPr>
            <p:spPr bwMode="auto">
              <a:xfrm>
                <a:off x="6165781" y="6202362"/>
                <a:ext cx="892175" cy="274638"/>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n-US" sz="1200" b="1" dirty="0">
                    <a:solidFill>
                      <a:srgbClr val="000000"/>
                    </a:solidFill>
                    <a:latin typeface="Gill Sans" charset="0"/>
                    <a:sym typeface="Gill Sans" charset="0"/>
                  </a:rPr>
                  <a:t>10-18 kDa</a:t>
                </a:r>
              </a:p>
            </p:txBody>
          </p:sp>
          <p:sp>
            <p:nvSpPr>
              <p:cNvPr id="119" name="Text Box 243">
                <a:extLst>
                  <a:ext uri="{FF2B5EF4-FFF2-40B4-BE49-F238E27FC236}">
                    <a16:creationId xmlns:a16="http://schemas.microsoft.com/office/drawing/2014/main" id="{11A8D401-B232-4641-B53D-DB10BE634F0E}"/>
                  </a:ext>
                </a:extLst>
              </p:cNvPr>
              <p:cNvSpPr txBox="1">
                <a:spLocks noChangeArrowheads="1"/>
              </p:cNvSpPr>
              <p:nvPr/>
            </p:nvSpPr>
            <p:spPr bwMode="auto">
              <a:xfrm>
                <a:off x="7465943" y="5403850"/>
                <a:ext cx="790601" cy="446276"/>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2300" b="1" dirty="0">
                    <a:solidFill>
                      <a:srgbClr val="000000"/>
                    </a:solidFill>
                    <a:latin typeface="Gill Sans" charset="0"/>
                    <a:sym typeface="Gill Sans" charset="0"/>
                  </a:rPr>
                  <a:t>CRL</a:t>
                </a:r>
              </a:p>
            </p:txBody>
          </p:sp>
          <p:sp>
            <p:nvSpPr>
              <p:cNvPr id="120" name="Line 246">
                <a:extLst>
                  <a:ext uri="{FF2B5EF4-FFF2-40B4-BE49-F238E27FC236}">
                    <a16:creationId xmlns:a16="http://schemas.microsoft.com/office/drawing/2014/main" id="{21C8408C-242A-4A41-974E-D9C2EEB6686A}"/>
                  </a:ext>
                </a:extLst>
              </p:cNvPr>
              <p:cNvSpPr>
                <a:spLocks noChangeShapeType="1"/>
              </p:cNvSpPr>
              <p:nvPr/>
            </p:nvSpPr>
            <p:spPr bwMode="auto">
              <a:xfrm>
                <a:off x="5867331" y="5283200"/>
                <a:ext cx="1595437" cy="1588"/>
              </a:xfrm>
              <a:prstGeom prst="line">
                <a:avLst/>
              </a:prstGeom>
              <a:noFill/>
              <a:ln w="0">
                <a:solidFill>
                  <a:srgbClr val="C0C0C0"/>
                </a:solidFill>
                <a:round/>
                <a:headEnd/>
                <a:tailEnd/>
              </a:ln>
            </p:spPr>
            <p:txBody>
              <a:bodyPr/>
              <a:lstStyle/>
              <a:p>
                <a:pPr algn="ct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21" name="Rectangle 247">
                <a:extLst>
                  <a:ext uri="{FF2B5EF4-FFF2-40B4-BE49-F238E27FC236}">
                    <a16:creationId xmlns:a16="http://schemas.microsoft.com/office/drawing/2014/main" id="{C6326A58-CA35-6C4A-84A0-8212DF3459F2}"/>
                  </a:ext>
                </a:extLst>
              </p:cNvPr>
              <p:cNvSpPr>
                <a:spLocks noChangeArrowheads="1"/>
              </p:cNvSpPr>
              <p:nvPr/>
            </p:nvSpPr>
            <p:spPr bwMode="auto">
              <a:xfrm>
                <a:off x="5867331" y="5091113"/>
                <a:ext cx="1595437" cy="1042987"/>
              </a:xfrm>
              <a:prstGeom prst="rect">
                <a:avLst/>
              </a:prstGeom>
              <a:noFill/>
              <a:ln w="0">
                <a:solidFill>
                  <a:srgbClr val="000000"/>
                </a:solidFill>
                <a:miter lim="800000"/>
                <a:headEnd/>
                <a:tailEnd/>
              </a:ln>
            </p:spPr>
            <p:txBody>
              <a:bodyPr/>
              <a:lstStyle/>
              <a:p>
                <a:pPr defTabSz="914400" fontAlgn="base">
                  <a:spcBef>
                    <a:spcPct val="0"/>
                  </a:spcBef>
                  <a:spcAft>
                    <a:spcPct val="0"/>
                  </a:spcAft>
                </a:pPr>
                <a:endParaRPr lang="en-US" sz="2300" dirty="0">
                  <a:solidFill>
                    <a:srgbClr val="000000"/>
                  </a:solidFill>
                  <a:latin typeface="Gill Sans" charset="0"/>
                  <a:sym typeface="Gill Sans" charset="0"/>
                </a:endParaRPr>
              </a:p>
            </p:txBody>
          </p:sp>
          <p:sp>
            <p:nvSpPr>
              <p:cNvPr id="122" name="Text Box 250">
                <a:extLst>
                  <a:ext uri="{FF2B5EF4-FFF2-40B4-BE49-F238E27FC236}">
                    <a16:creationId xmlns:a16="http://schemas.microsoft.com/office/drawing/2014/main" id="{6230385A-472C-5943-A80F-3C4B0F6656B8}"/>
                  </a:ext>
                </a:extLst>
              </p:cNvPr>
              <p:cNvSpPr txBox="1">
                <a:spLocks noChangeArrowheads="1"/>
              </p:cNvSpPr>
              <p:nvPr/>
            </p:nvSpPr>
            <p:spPr bwMode="auto">
              <a:xfrm rot="-5400000">
                <a:off x="-699294" y="4917282"/>
                <a:ext cx="1825625"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Gill Sans" charset="0"/>
                    <a:sym typeface="Gill Sans" charset="0"/>
                  </a:rPr>
                  <a:t>Relative peak intensity</a:t>
                </a:r>
              </a:p>
            </p:txBody>
          </p:sp>
        </p:grpSp>
      </p:grpSp>
      <p:sp>
        <p:nvSpPr>
          <p:cNvPr id="3" name="TextBox 2"/>
          <p:cNvSpPr txBox="1"/>
          <p:nvPr/>
        </p:nvSpPr>
        <p:spPr>
          <a:xfrm>
            <a:off x="8408045" y="6540692"/>
            <a:ext cx="3778599" cy="276999"/>
          </a:xfrm>
          <a:prstGeom prst="rect">
            <a:avLst/>
          </a:prstGeom>
          <a:noFill/>
        </p:spPr>
        <p:txBody>
          <a:bodyPr wrap="none" rtlCol="0">
            <a:spAutoFit/>
          </a:bodyPr>
          <a:lstStyle/>
          <a:p>
            <a:r>
              <a:rPr lang="en-US" sz="1200" b="1" i="1" dirty="0">
                <a:latin typeface="Arial" panose="020B0604020202020204" pitchFamily="34" charset="0"/>
                <a:cs typeface="Arial" panose="020B0604020202020204" pitchFamily="34" charset="0"/>
              </a:rPr>
              <a:t>Am J </a:t>
            </a:r>
            <a:r>
              <a:rPr lang="en-US" sz="1200" b="1" i="1" dirty="0" err="1">
                <a:latin typeface="Arial" panose="020B0604020202020204" pitchFamily="34" charset="0"/>
                <a:cs typeface="Arial" panose="020B0604020202020204" pitchFamily="34" charset="0"/>
              </a:rPr>
              <a:t>Obstet</a:t>
            </a:r>
            <a:r>
              <a:rPr lang="en-US" sz="1200" b="1" i="1" dirty="0">
                <a:latin typeface="Arial" panose="020B0604020202020204" pitchFamily="34" charset="0"/>
                <a:cs typeface="Arial" panose="020B0604020202020204" pitchFamily="34" charset="0"/>
              </a:rPr>
              <a:t> Gynecol. 2008 Nov;199(5):551.e1-16.</a:t>
            </a:r>
          </a:p>
        </p:txBody>
      </p:sp>
    </p:spTree>
    <p:extLst>
      <p:ext uri="{BB962C8B-B14F-4D97-AF65-F5344CB8AC3E}">
        <p14:creationId xmlns:p14="http://schemas.microsoft.com/office/powerpoint/2010/main" val="155453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1229" y="1848913"/>
            <a:ext cx="2553898" cy="24995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47120" y="2154765"/>
            <a:ext cx="2180240" cy="1774117"/>
          </a:xfrm>
          <a:prstGeom prst="rect">
            <a:avLst/>
          </a:prstGeom>
        </p:spPr>
      </p:pic>
      <p:sp>
        <p:nvSpPr>
          <p:cNvPr id="8" name="Text Box 7"/>
          <p:cNvSpPr txBox="1">
            <a:spLocks noChangeArrowheads="1"/>
          </p:cNvSpPr>
          <p:nvPr/>
        </p:nvSpPr>
        <p:spPr bwMode="auto">
          <a:xfrm>
            <a:off x="1787582" y="4412647"/>
            <a:ext cx="3733800" cy="387798"/>
          </a:xfrm>
          <a:prstGeom prst="rect">
            <a:avLst/>
          </a:prstGeom>
          <a:noFill/>
          <a:ln w="9525">
            <a:noFill/>
            <a:miter lim="800000"/>
            <a:headEnd/>
            <a:tailEnd/>
          </a:ln>
          <a:effectLst/>
        </p:spPr>
        <p:txBody>
          <a:bodyPr wrap="square">
            <a:spAutoFit/>
          </a:bodyPr>
          <a:lstStyle/>
          <a:p>
            <a:pPr>
              <a:lnSpc>
                <a:spcPct val="80000"/>
              </a:lnSpc>
              <a:spcAft>
                <a:spcPts val="1800"/>
              </a:spcAft>
              <a:buClr>
                <a:srgbClr val="BD1368"/>
              </a:buClr>
              <a:buSzPct val="110000"/>
            </a:pPr>
            <a:r>
              <a:rPr lang="en-US" sz="2400" b="1" i="1" dirty="0">
                <a:latin typeface="Arial" panose="020B0604020202020204" pitchFamily="34" charset="0"/>
                <a:cs typeface="Arial" panose="020B0604020202020204" pitchFamily="34" charset="0"/>
              </a:rPr>
              <a:t>nascent protein chain</a:t>
            </a:r>
          </a:p>
        </p:txBody>
      </p:sp>
      <p:sp>
        <p:nvSpPr>
          <p:cNvPr id="10" name="Text Box 7"/>
          <p:cNvSpPr txBox="1">
            <a:spLocks noChangeArrowheads="1"/>
          </p:cNvSpPr>
          <p:nvPr/>
        </p:nvSpPr>
        <p:spPr bwMode="auto">
          <a:xfrm>
            <a:off x="8928303" y="2503623"/>
            <a:ext cx="1558711" cy="978729"/>
          </a:xfrm>
          <a:prstGeom prst="rect">
            <a:avLst/>
          </a:prstGeom>
          <a:noFill/>
          <a:ln w="9525">
            <a:noFill/>
            <a:miter lim="800000"/>
            <a:headEnd/>
            <a:tailEnd/>
          </a:ln>
          <a:effectLst/>
        </p:spPr>
        <p:txBody>
          <a:bodyPr wrap="square">
            <a:spAutoFit/>
          </a:bodyPr>
          <a:lstStyle/>
          <a:p>
            <a:pPr>
              <a:lnSpc>
                <a:spcPct val="80000"/>
              </a:lnSpc>
              <a:buClr>
                <a:srgbClr val="BD1368"/>
              </a:buClr>
              <a:buSzPct val="110000"/>
            </a:pPr>
            <a:r>
              <a:rPr lang="en-US" sz="2400" b="1" i="1" dirty="0">
                <a:latin typeface="Arial" panose="020B0604020202020204" pitchFamily="34" charset="0"/>
                <a:cs typeface="Arial" panose="020B0604020202020204" pitchFamily="34" charset="0"/>
              </a:rPr>
              <a:t>properly </a:t>
            </a:r>
          </a:p>
          <a:p>
            <a:pPr>
              <a:lnSpc>
                <a:spcPct val="80000"/>
              </a:lnSpc>
              <a:buClr>
                <a:srgbClr val="BD1368"/>
              </a:buClr>
              <a:buSzPct val="110000"/>
            </a:pPr>
            <a:r>
              <a:rPr lang="en-US" sz="2400" b="1" i="1" dirty="0">
                <a:latin typeface="Arial" panose="020B0604020202020204" pitchFamily="34" charset="0"/>
                <a:cs typeface="Arial" panose="020B0604020202020204" pitchFamily="34" charset="0"/>
              </a:rPr>
              <a:t>folded </a:t>
            </a:r>
          </a:p>
          <a:p>
            <a:pPr>
              <a:lnSpc>
                <a:spcPct val="80000"/>
              </a:lnSpc>
              <a:buClr>
                <a:srgbClr val="BD1368"/>
              </a:buClr>
              <a:buSzPct val="110000"/>
            </a:pPr>
            <a:r>
              <a:rPr lang="en-US" sz="2400" b="1" i="1" dirty="0">
                <a:latin typeface="Arial" panose="020B0604020202020204" pitchFamily="34" charset="0"/>
                <a:cs typeface="Arial" panose="020B0604020202020204" pitchFamily="34" charset="0"/>
              </a:rPr>
              <a:t>state</a:t>
            </a:r>
          </a:p>
        </p:txBody>
      </p:sp>
      <p:cxnSp>
        <p:nvCxnSpPr>
          <p:cNvPr id="11" name="Straight Arrow Connector 10"/>
          <p:cNvCxnSpPr/>
          <p:nvPr/>
        </p:nvCxnSpPr>
        <p:spPr bwMode="auto">
          <a:xfrm flipV="1">
            <a:off x="4648200" y="2791705"/>
            <a:ext cx="1913626" cy="610"/>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7578261" y="1933068"/>
            <a:ext cx="2507418" cy="369332"/>
          </a:xfrm>
          <a:prstGeom prst="rect">
            <a:avLst/>
          </a:prstGeom>
          <a:noFill/>
        </p:spPr>
        <p:txBody>
          <a:bodyPr wrap="none" rtlCol="0">
            <a:spAutoFit/>
          </a:bodyPr>
          <a:lstStyle/>
          <a:p>
            <a:pPr algn="l"/>
            <a:r>
              <a:rPr lang="en-US" b="1" dirty="0">
                <a:solidFill>
                  <a:schemeClr val="tx1">
                    <a:lumMod val="50000"/>
                    <a:lumOff val="50000"/>
                  </a:schemeClr>
                </a:solidFill>
                <a:latin typeface="Arial" panose="020B0604020202020204" pitchFamily="34" charset="0"/>
                <a:cs typeface="Arial" panose="020B0604020202020204" pitchFamily="34" charset="0"/>
              </a:rPr>
              <a:t>Hydrophilic (outside)</a:t>
            </a:r>
          </a:p>
        </p:txBody>
      </p:sp>
      <p:sp>
        <p:nvSpPr>
          <p:cNvPr id="14" name="TextBox 13"/>
          <p:cNvSpPr txBox="1"/>
          <p:nvPr/>
        </p:nvSpPr>
        <p:spPr>
          <a:xfrm>
            <a:off x="6747120" y="3766440"/>
            <a:ext cx="2512226" cy="369332"/>
          </a:xfrm>
          <a:prstGeom prst="rect">
            <a:avLst/>
          </a:prstGeom>
          <a:noFill/>
        </p:spPr>
        <p:txBody>
          <a:bodyPr wrap="none" rtlCol="0">
            <a:spAutoFit/>
          </a:bodyPr>
          <a:lstStyle/>
          <a:p>
            <a:pPr algn="l"/>
            <a:r>
              <a:rPr lang="en-US" b="1" dirty="0">
                <a:solidFill>
                  <a:schemeClr val="tx1">
                    <a:lumMod val="50000"/>
                    <a:lumOff val="50000"/>
                  </a:schemeClr>
                </a:solidFill>
                <a:latin typeface="Arial" panose="020B0604020202020204" pitchFamily="34" charset="0"/>
                <a:cs typeface="Arial" panose="020B0604020202020204" pitchFamily="34" charset="0"/>
              </a:rPr>
              <a:t>Hydrophobic (inside)</a:t>
            </a:r>
          </a:p>
        </p:txBody>
      </p:sp>
      <p:grpSp>
        <p:nvGrpSpPr>
          <p:cNvPr id="21" name="Group 20"/>
          <p:cNvGrpSpPr/>
          <p:nvPr/>
        </p:nvGrpSpPr>
        <p:grpSpPr>
          <a:xfrm>
            <a:off x="3921419" y="4560990"/>
            <a:ext cx="6653749" cy="2260197"/>
            <a:chOff x="2397418" y="4560989"/>
            <a:chExt cx="6653749" cy="2260197"/>
          </a:xfrm>
        </p:grpSpPr>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6249" y="4560989"/>
              <a:ext cx="1926969" cy="1657997"/>
            </a:xfrm>
            <a:prstGeom prst="rect">
              <a:avLst/>
            </a:prstGeom>
          </p:spPr>
        </p:pic>
        <p:sp>
          <p:nvSpPr>
            <p:cNvPr id="9" name="Text Box 7"/>
            <p:cNvSpPr txBox="1">
              <a:spLocks noChangeArrowheads="1"/>
            </p:cNvSpPr>
            <p:nvPr/>
          </p:nvSpPr>
          <p:spPr bwMode="auto">
            <a:xfrm>
              <a:off x="7133131" y="5012961"/>
              <a:ext cx="1828800" cy="683264"/>
            </a:xfrm>
            <a:prstGeom prst="rect">
              <a:avLst/>
            </a:prstGeom>
            <a:noFill/>
            <a:ln w="9525">
              <a:noFill/>
              <a:miter lim="800000"/>
              <a:headEnd/>
              <a:tailEnd/>
            </a:ln>
            <a:effectLst/>
          </p:spPr>
          <p:txBody>
            <a:bodyPr wrap="square">
              <a:spAutoFit/>
            </a:bodyPr>
            <a:lstStyle/>
            <a:p>
              <a:pPr>
                <a:lnSpc>
                  <a:spcPct val="80000"/>
                </a:lnSpc>
                <a:buClr>
                  <a:srgbClr val="BD1368"/>
                </a:buClr>
                <a:buSzPct val="110000"/>
              </a:pPr>
              <a:r>
                <a:rPr lang="en-US" sz="2400" b="1" i="1" dirty="0">
                  <a:latin typeface="Arial" panose="020B0604020202020204" pitchFamily="34" charset="0"/>
                  <a:cs typeface="Arial" panose="020B0604020202020204" pitchFamily="34" charset="0"/>
                </a:rPr>
                <a:t>misfolded </a:t>
              </a:r>
            </a:p>
            <a:p>
              <a:pPr>
                <a:lnSpc>
                  <a:spcPct val="80000"/>
                </a:lnSpc>
                <a:buClr>
                  <a:srgbClr val="BD1368"/>
                </a:buClr>
                <a:buSzPct val="110000"/>
              </a:pPr>
              <a:r>
                <a:rPr lang="en-US" sz="2400" b="1" i="1" dirty="0">
                  <a:latin typeface="Arial" panose="020B0604020202020204" pitchFamily="34" charset="0"/>
                  <a:cs typeface="Arial" panose="020B0604020202020204" pitchFamily="34" charset="0"/>
                </a:rPr>
                <a:t>state</a:t>
              </a:r>
            </a:p>
          </p:txBody>
        </p:sp>
        <p:cxnSp>
          <p:nvCxnSpPr>
            <p:cNvPr id="12" name="Straight Arrow Connector 11"/>
            <p:cNvCxnSpPr/>
            <p:nvPr/>
          </p:nvCxnSpPr>
          <p:spPr bwMode="auto">
            <a:xfrm>
              <a:off x="2910878" y="5049344"/>
              <a:ext cx="1815458" cy="894825"/>
            </a:xfrm>
            <a:prstGeom prst="straightConnector1">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4555367" y="6174855"/>
              <a:ext cx="4495800" cy="646331"/>
            </a:xfrm>
            <a:prstGeom prst="rect">
              <a:avLst/>
            </a:prstGeom>
            <a:noFill/>
          </p:spPr>
          <p:txBody>
            <a:bodyPr wrap="square" rtlCol="0">
              <a:spAutoFit/>
            </a:bodyPr>
            <a:lstStyle/>
            <a:p>
              <a:pPr algn="l"/>
              <a:r>
                <a:rPr lang="en-US" b="1" dirty="0">
                  <a:solidFill>
                    <a:schemeClr val="tx1">
                      <a:lumMod val="50000"/>
                      <a:lumOff val="50000"/>
                    </a:schemeClr>
                  </a:solidFill>
                  <a:latin typeface="Arial" panose="020B0604020202020204" pitchFamily="34" charset="0"/>
                  <a:cs typeface="Arial" panose="020B0604020202020204" pitchFamily="34" charset="0"/>
                </a:rPr>
                <a:t>aggregation, improper cell trafficking, deposition cell toxicity</a:t>
              </a:r>
            </a:p>
          </p:txBody>
        </p:sp>
        <p:sp>
          <p:nvSpPr>
            <p:cNvPr id="19" name="TextBox 18"/>
            <p:cNvSpPr txBox="1"/>
            <p:nvPr/>
          </p:nvSpPr>
          <p:spPr>
            <a:xfrm>
              <a:off x="2397418" y="5293448"/>
              <a:ext cx="2031423" cy="1077218"/>
            </a:xfrm>
            <a:prstGeom prst="rect">
              <a:avLst/>
            </a:prstGeom>
            <a:noFill/>
          </p:spPr>
          <p:txBody>
            <a:bodyPr wrap="square" rtlCol="0">
              <a:spAutoFit/>
            </a:bodyPr>
            <a:lstStyle/>
            <a:p>
              <a:r>
                <a:rPr lang="en-US" sz="1600" b="1" i="1" dirty="0">
                  <a:solidFill>
                    <a:srgbClr val="FF0000"/>
                  </a:solidFill>
                  <a:latin typeface="Arial" panose="020B0604020202020204" pitchFamily="34" charset="0"/>
                  <a:cs typeface="Arial" panose="020B0604020202020204" pitchFamily="34" charset="0"/>
                </a:rPr>
                <a:t>proteolysis</a:t>
              </a:r>
            </a:p>
            <a:p>
              <a:pPr algn="l"/>
              <a:r>
                <a:rPr lang="en-US" sz="1600" b="1" i="1" dirty="0">
                  <a:solidFill>
                    <a:srgbClr val="FF0000"/>
                  </a:solidFill>
                  <a:latin typeface="Arial" panose="020B0604020202020204" pitchFamily="34" charset="0"/>
                  <a:cs typeface="Arial" panose="020B0604020202020204" pitchFamily="34" charset="0"/>
                </a:rPr>
                <a:t>oxidative stress</a:t>
              </a:r>
            </a:p>
            <a:p>
              <a:pPr algn="l"/>
              <a:r>
                <a:rPr lang="en-US" sz="1600" b="1" i="1" dirty="0">
                  <a:solidFill>
                    <a:srgbClr val="FF0000"/>
                  </a:solidFill>
                  <a:latin typeface="Arial" panose="020B0604020202020204" pitchFamily="34" charset="0"/>
                  <a:cs typeface="Arial" panose="020B0604020202020204" pitchFamily="34" charset="0"/>
                </a:rPr>
                <a:t>crowding</a:t>
              </a:r>
            </a:p>
            <a:p>
              <a:pPr algn="l"/>
              <a:r>
                <a:rPr lang="en-US" sz="1600" b="1" i="1" dirty="0">
                  <a:solidFill>
                    <a:srgbClr val="FF0000"/>
                  </a:solidFill>
                  <a:latin typeface="Arial" panose="020B0604020202020204" pitchFamily="34" charset="0"/>
                  <a:cs typeface="Arial" panose="020B0604020202020204" pitchFamily="34" charset="0"/>
                </a:rPr>
                <a:t>etc.</a:t>
              </a:r>
            </a:p>
          </p:txBody>
        </p:sp>
      </p:grpSp>
      <p:sp>
        <p:nvSpPr>
          <p:cNvPr id="17" name="Content Placeholder 16">
            <a:extLst>
              <a:ext uri="{FF2B5EF4-FFF2-40B4-BE49-F238E27FC236}">
                <a16:creationId xmlns:a16="http://schemas.microsoft.com/office/drawing/2014/main" id="{67FEB3FB-3A4C-454E-AC16-E337AD11627E}"/>
              </a:ext>
            </a:extLst>
          </p:cNvPr>
          <p:cNvSpPr>
            <a:spLocks noGrp="1"/>
          </p:cNvSpPr>
          <p:nvPr>
            <p:ph idx="1"/>
          </p:nvPr>
        </p:nvSpPr>
        <p:spPr/>
        <p:txBody>
          <a:bodyPr/>
          <a:lstStyle/>
          <a:p>
            <a:r>
              <a:rPr lang="en-US" b="1" dirty="0"/>
              <a:t>Defective protein homeostasis </a:t>
            </a:r>
          </a:p>
        </p:txBody>
      </p:sp>
      <p:sp>
        <p:nvSpPr>
          <p:cNvPr id="20" name="Title 19">
            <a:extLst>
              <a:ext uri="{FF2B5EF4-FFF2-40B4-BE49-F238E27FC236}">
                <a16:creationId xmlns:a16="http://schemas.microsoft.com/office/drawing/2014/main" id="{B2E128B8-D945-634A-BA5D-3B666B49674B}"/>
              </a:ext>
            </a:extLst>
          </p:cNvPr>
          <p:cNvSpPr>
            <a:spLocks noGrp="1"/>
          </p:cNvSpPr>
          <p:nvPr>
            <p:ph type="title"/>
          </p:nvPr>
        </p:nvSpPr>
        <p:spPr/>
        <p:txBody>
          <a:bodyPr>
            <a:normAutofit fontScale="90000"/>
          </a:bodyPr>
          <a:lstStyle/>
          <a:p>
            <a:r>
              <a:rPr lang="en-US" dirty="0"/>
              <a:t>Protein Misfolding</a:t>
            </a:r>
          </a:p>
        </p:txBody>
      </p:sp>
    </p:spTree>
    <p:extLst>
      <p:ext uri="{BB962C8B-B14F-4D97-AF65-F5344CB8AC3E}">
        <p14:creationId xmlns:p14="http://schemas.microsoft.com/office/powerpoint/2010/main" val="28778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2385</Words>
  <Application>Microsoft Macintosh PowerPoint</Application>
  <PresentationFormat>Widescreen</PresentationFormat>
  <Paragraphs>388</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Century Gothic</vt:lpstr>
      <vt:lpstr>Courier New</vt:lpstr>
      <vt:lpstr>Gill Sans</vt:lpstr>
      <vt:lpstr>Symbol</vt:lpstr>
      <vt:lpstr>Office Theme</vt:lpstr>
      <vt:lpstr>The Congo Red Test  A Novel Approach to Reducing Morbidity and Mortality from Preeclampsia in Clinical Context</vt:lpstr>
      <vt:lpstr>PowerPoint Presentation</vt:lpstr>
      <vt:lpstr>Disclosures &amp; Acknowledgements</vt:lpstr>
      <vt:lpstr>Preeclampsia - General</vt:lpstr>
      <vt:lpstr>Preeclampsia - General</vt:lpstr>
      <vt:lpstr>Preeclampsia - General</vt:lpstr>
      <vt:lpstr>Preeclampsia - Biomarkers</vt:lpstr>
      <vt:lpstr>Preeclampsia – Urine Proteomics</vt:lpstr>
      <vt:lpstr>Protein Misfolding</vt:lpstr>
      <vt:lpstr>Protein Misfolding Diseases</vt:lpstr>
      <vt:lpstr>Congophilia</vt:lpstr>
      <vt:lpstr>Preeclampsia – Urine Congophilia</vt:lpstr>
      <vt:lpstr>Urine Congophilia – PE biomarker</vt:lpstr>
      <vt:lpstr>Urine Congophilia – PE Biomarker</vt:lpstr>
      <vt:lpstr>Urine Congophilia – PE biomarker</vt:lpstr>
      <vt:lpstr>Urine Congophilia ≠ Proteinuria</vt:lpstr>
      <vt:lpstr>Urine Congophilia – Automation </vt:lpstr>
      <vt:lpstr>Urine Congophilia – Point of Care </vt:lpstr>
      <vt:lpstr>Urine Congophilia – POC α prototype</vt:lpstr>
      <vt:lpstr>Outlier Analysis</vt:lpstr>
      <vt:lpstr>Studies by Others</vt:lpstr>
      <vt:lpstr>Urine Congophilia – POC β prototype</vt:lpstr>
      <vt:lpstr>Next Steps</vt:lpstr>
      <vt:lpstr>PowerPoint Presentation</vt:lpstr>
      <vt:lpstr>Overview</vt:lpstr>
      <vt:lpstr>Conceptual Framework</vt:lpstr>
      <vt:lpstr>Conceptual Framework (cont)</vt:lpstr>
      <vt:lpstr>Study Objectives</vt:lpstr>
      <vt:lpstr>Team</vt:lpstr>
      <vt:lpstr>Methodology</vt:lpstr>
      <vt:lpstr>Methodology (cont)</vt:lpstr>
      <vt:lpstr>Sites</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76</cp:revision>
  <dcterms:created xsi:type="dcterms:W3CDTF">2021-01-25T14:44:08Z</dcterms:created>
  <dcterms:modified xsi:type="dcterms:W3CDTF">2021-01-31T00:35:12Z</dcterms:modified>
</cp:coreProperties>
</file>